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7" r:id="rId1"/>
  </p:sldMasterIdLst>
  <p:notesMasterIdLst>
    <p:notesMasterId r:id="rId14"/>
  </p:notes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87238" cy="6854825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38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>
        <a:alpha val="100000"/>
      </a:srgbClr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00800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42"/>
    <p:restoredTop sz="90221"/>
  </p:normalViewPr>
  <p:slideViewPr>
    <p:cSldViewPr>
      <p:cViewPr varScale="1">
        <p:scale>
          <a:sx n="108" d="100"/>
          <a:sy n="108" d="100"/>
        </p:scale>
        <p:origin x="132" y="324"/>
      </p:cViewPr>
      <p:guideLst>
        <p:guide orient="horz" pos="2156"/>
        <p:guide pos="383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27" cy="72027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2021-08-17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97" y="685800"/>
            <a:ext cx="6095804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1642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학습 : 검증 : 테스트 = 50 : 25 : 25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2021-08-17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2021-08-17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2021-08-17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2021-08-17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2021-08-17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2021-08-17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2021-08-17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2021-08-17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2021-08-17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2021-08-17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28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46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6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284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607908" y="6353597"/>
            <a:ext cx="2844293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912933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함초롬돋움"/>
                <a:ea typeface="함초롬돋움"/>
              </a:defRPr>
            </a:lvl1pPr>
          </a:lstStyle>
          <a:p>
            <a:pPr marL="0" lvl="0" indent="0" algn="l" defTabSz="91293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함초롬돋움"/>
                <a:ea typeface="함초롬돋움"/>
              </a:rPr>
              <a:pPr marL="0" lvl="0" indent="0" algn="l" defTabSz="912932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2021-08-17</a:t>
            </a:fld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함초롬돋움"/>
              <a:ea typeface="함초롬돋움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3261" y="6353597"/>
            <a:ext cx="3860060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912933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함초롬돋움"/>
                <a:ea typeface="함초롬돋움"/>
              </a:defRPr>
            </a:lvl1pPr>
          </a:lstStyle>
          <a:p>
            <a:pPr marL="0" lvl="0" indent="0" algn="ctr" defTabSz="91293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함초롬돋움"/>
              <a:ea typeface="함초롬돋움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4438" y="6353597"/>
            <a:ext cx="2844237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912933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함초롬돋움"/>
                <a:ea typeface="함초롬돋움"/>
              </a:defRPr>
            </a:lvl1pPr>
          </a:lstStyle>
          <a:p>
            <a:pPr marL="0" lvl="0" indent="0" algn="r" defTabSz="91293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1A0B375A-6ED1-4E7A-AFF2-92A891478FF5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함초롬돋움"/>
                <a:ea typeface="함초롬돋움"/>
              </a:rPr>
              <a:pPr marL="0" lvl="0" indent="0" algn="r" defTabSz="912932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함초롬돋움"/>
              <a:ea typeface="함초롬돋움"/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2021-08-17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제목 및 내용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7908" y="273003"/>
            <a:ext cx="10970766" cy="11428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0" latinLnBrk="1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400" b="0" i="0" baseline="0">
                <a:solidFill>
                  <a:schemeClr val="tx2"/>
                </a:solidFill>
                <a:latin typeface="Arial"/>
                <a:sym typeface="Arial"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7908" y="1598334"/>
            <a:ext cx="10970766" cy="45251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342945" lvl="0" indent="-342945" algn="l" rtl="0" eaLnBrk="0" latinLnBrk="1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sym typeface="Arial"/>
              </a:rPr>
              <a:t>마스터 텍스트 스타일을 편집합니다</a:t>
            </a:r>
          </a:p>
          <a:p>
            <a:pPr marL="342945" lvl="0" indent="-342945" algn="l" rtl="0" eaLnBrk="0" latinLnBrk="1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sym typeface="Arial"/>
              </a:rPr>
              <a:t>둘째 수준</a:t>
            </a:r>
          </a:p>
          <a:p>
            <a:pPr marL="342945" lvl="0" indent="-342945" algn="l" rtl="0" eaLnBrk="0" latinLnBrk="1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sym typeface="Arial"/>
              </a:rPr>
              <a:t>셋째 수준</a:t>
            </a:r>
          </a:p>
          <a:p>
            <a:pPr marL="342945" lvl="0" indent="-342945" algn="l" rtl="0" eaLnBrk="0" latinLnBrk="1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sym typeface="Arial"/>
              </a:rPr>
              <a:t>넷째 수준</a:t>
            </a:r>
          </a:p>
          <a:p>
            <a:pPr marL="342945" lvl="0" indent="-342945" algn="l" rtl="0" eaLnBrk="0" latinLnBrk="1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sym typeface="Arial"/>
              </a:rPr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7908" y="6353597"/>
            <a:ext cx="2844293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912933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함초롬돋움"/>
                <a:ea typeface="함초롬돋움"/>
              </a:defRPr>
            </a:lvl1pPr>
          </a:lstStyle>
          <a:p>
            <a:pPr marL="0" lvl="0" indent="0" algn="l" defTabSz="91293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함초롬돋움"/>
                <a:ea typeface="함초롬돋움"/>
              </a:rPr>
              <a:pPr marL="0" lvl="0" indent="0" algn="l" defTabSz="912932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2021-08-17</a:t>
            </a:fld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함초롬돋움"/>
              <a:ea typeface="함초롬돋움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3261" y="6353597"/>
            <a:ext cx="3860060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912933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함초롬돋움"/>
                <a:ea typeface="함초롬돋움"/>
              </a:defRPr>
            </a:lvl1pPr>
          </a:lstStyle>
          <a:p>
            <a:pPr marL="0" lvl="0" indent="0" algn="ctr" defTabSz="91293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함초롬돋움"/>
              <a:ea typeface="함초롬돋움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4438" y="6353597"/>
            <a:ext cx="2844237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912933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함초롬돋움"/>
                <a:ea typeface="함초롬돋움"/>
              </a:defRPr>
            </a:lvl1pPr>
          </a:lstStyle>
          <a:p>
            <a:pPr marL="0" lvl="0" indent="0" algn="r" defTabSz="91293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D4310FE-EDF7-4C05-912F-1B73F66CC5CE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함초롬돋움"/>
                <a:ea typeface="함초롬돋움"/>
              </a:rPr>
              <a:pPr marL="0" lvl="0" indent="0" algn="r" defTabSz="912932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함초롬돋움"/>
              <a:ea typeface="함초롬돋움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ransition/>
  <p:txStyles>
    <p:titleStyle>
      <a:lvl1pPr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  <a:sym typeface="Arial"/>
        </a:defRPr>
      </a:lvl1pPr>
      <a:lvl2pPr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  <a:cs typeface="Arial"/>
          <a:sym typeface="Arial"/>
        </a:defRPr>
      </a:lvl2pPr>
      <a:lvl3pPr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  <a:cs typeface="Arial"/>
          <a:sym typeface="Arial"/>
        </a:defRPr>
      </a:lvl3pPr>
      <a:lvl4pPr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  <a:cs typeface="Arial"/>
          <a:sym typeface="Arial"/>
        </a:defRPr>
      </a:lvl4pPr>
      <a:lvl5pPr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  <a:cs typeface="Arial"/>
          <a:sym typeface="Arial"/>
        </a:defRPr>
      </a:lvl5pPr>
      <a:lvl6pPr marL="4572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  <a:cs typeface="Arial"/>
          <a:sym typeface="Arial"/>
        </a:defRPr>
      </a:lvl6pPr>
      <a:lvl7pPr marL="9144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  <a:cs typeface="Arial"/>
          <a:sym typeface="Arial"/>
        </a:defRPr>
      </a:lvl7pPr>
      <a:lvl8pPr marL="13716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  <a:cs typeface="Arial"/>
          <a:sym typeface="Arial"/>
        </a:defRPr>
      </a:lvl8pPr>
      <a:lvl9pPr marL="18288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  <a:cs typeface="Arial"/>
          <a:sym typeface="Arial"/>
        </a:defRPr>
      </a:lvl9pPr>
    </p:titleStyle>
    <p:bodyStyle>
      <a:lvl1pPr marL="342900" indent="-342900" algn="l" rtl="0" fontAlgn="base" latinLnBrk="1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marL="742950" indent="-28575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marL="11430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marL="16002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marL="20574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Box 2049"/>
          <p:cNvSpPr txBox="1"/>
          <p:nvPr/>
        </p:nvSpPr>
        <p:spPr>
          <a:xfrm>
            <a:off x="3247407" y="115877"/>
            <a:ext cx="5691768" cy="5189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굴림"/>
            </a:endParaRPr>
          </a:p>
        </p:txBody>
      </p:sp>
      <p:sp>
        <p:nvSpPr>
          <p:cNvPr id="2051" name="자유형: 도형 2050"/>
          <p:cNvSpPr/>
          <p:nvPr/>
        </p:nvSpPr>
        <p:spPr>
          <a:xfrm>
            <a:off x="11626288" y="261895"/>
            <a:ext cx="485724" cy="501576"/>
          </a:xfrm>
          <a:custGeom>
            <a:avLst/>
            <a:gdLst>
              <a:gd name="T0" fmla="*/ 10664 w 306"/>
              <a:gd name="T1" fmla="*/ -26055 h 316"/>
              <a:gd name="T2" fmla="*/ 0 60000 65536"/>
              <a:gd name="T3" fmla="*/ -16772 w 306"/>
              <a:gd name="T4" fmla="*/ 21777 h 316"/>
              <a:gd name="T5" fmla="*/ 0 60000 65536"/>
              <a:gd name="T6" fmla="*/ -28091 w 306"/>
              <a:gd name="T7" fmla="*/ -25848 h 316"/>
              <a:gd name="T8" fmla="*/ 0 60000 65536"/>
              <a:gd name="T9" fmla="*/ -22189 w 306"/>
              <a:gd name="T10" fmla="*/ -5417 h 316"/>
              <a:gd name="T11" fmla="*/ 0 60000 65536"/>
              <a:gd name="T12" fmla="*/ -5211 w 306"/>
              <a:gd name="T13" fmla="*/ -25813 h 316"/>
              <a:gd name="T14" fmla="*/ 0 60000 65536"/>
              <a:gd name="T15" fmla="*/ 10664 w 306"/>
              <a:gd name="T16" fmla="*/ -26055 h 316"/>
              <a:gd name="T17" fmla="*/ 0 60000 65536"/>
              <a:gd name="T18" fmla="*/ 10664 w 306"/>
              <a:gd name="T19" fmla="*/ -26055 h 316"/>
              <a:gd name="T20" fmla="*/ 0 60000 65536"/>
              <a:gd name="T21" fmla="*/ 0 w 306"/>
              <a:gd name="T22" fmla="*/ 0 h 316"/>
              <a:gd name="T23" fmla="*/ 306 w 306"/>
              <a:gd name="T24" fmla="*/ 316 h 316"/>
            </a:gdLst>
            <a:ahLst/>
            <a:cxnLst>
              <a:cxn ang="T2">
                <a:pos x="T0" y="T1"/>
              </a:cxn>
              <a:cxn ang="T5">
                <a:pos x="T3" y="T4"/>
              </a:cxn>
              <a:cxn ang="T8">
                <a:pos x="T6" y="T7"/>
              </a:cxn>
              <a:cxn ang="T11">
                <a:pos x="T9" y="T10"/>
              </a:cxn>
              <a:cxn ang="T14">
                <a:pos x="T12" y="T13"/>
              </a:cxn>
              <a:cxn ang="T17">
                <a:pos x="T15" y="T16"/>
              </a:cxn>
              <a:cxn ang="T20">
                <a:pos x="T18" y="T19"/>
              </a:cxn>
            </a:cxnLst>
            <a:rect l="T21" t="T22" r="T23" b="T24"/>
            <a:pathLst>
              <a:path w="306" h="316">
                <a:moveTo>
                  <a:pt x="48" y="190"/>
                </a:moveTo>
                <a:cubicBezTo>
                  <a:pt x="54" y="147"/>
                  <a:pt x="42" y="82"/>
                  <a:pt x="72" y="55"/>
                </a:cubicBezTo>
                <a:cubicBezTo>
                  <a:pt x="102" y="27"/>
                  <a:pt x="196" y="0"/>
                  <a:pt x="230" y="25"/>
                </a:cubicBezTo>
                <a:cubicBezTo>
                  <a:pt x="264" y="50"/>
                  <a:pt x="306" y="142"/>
                  <a:pt x="275" y="203"/>
                </a:cubicBezTo>
                <a:cubicBezTo>
                  <a:pt x="244" y="265"/>
                  <a:pt x="76" y="316"/>
                  <a:pt x="38" y="314"/>
                </a:cubicBezTo>
                <a:cubicBezTo>
                  <a:pt x="0" y="311"/>
                  <a:pt x="42" y="233"/>
                  <a:pt x="48" y="190"/>
                </a:cubicBezTo>
                <a:lnTo>
                  <a:pt x="48" y="190"/>
                </a:lnTo>
                <a:close/>
              </a:path>
            </a:pathLst>
          </a:custGeom>
          <a:blipFill rotWithShape="1">
            <a:blip r:embed="rId2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lvl="0" algn="l">
              <a:buNone/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52" name="TextBox 2051"/>
          <p:cNvSpPr txBox="1"/>
          <p:nvPr/>
        </p:nvSpPr>
        <p:spPr>
          <a:xfrm>
            <a:off x="250788" y="2204541"/>
            <a:ext cx="11690424" cy="20908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91293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4600" b="1" i="0" baseline="0">
                <a:solidFill>
                  <a:srgbClr val="C75252">
                    <a:alpha val="100000"/>
                  </a:srgbClr>
                </a:solidFill>
                <a:latin typeface="함초롬돋움"/>
                <a:ea typeface="함초롬돋움"/>
              </a:rPr>
              <a:t>&lt; 이미지 분석 모델 구현</a:t>
            </a:r>
            <a:r>
              <a:rPr kumimoji="1" lang="en-US" altLang="ko-KR" sz="4600" b="1" i="0" baseline="0">
                <a:solidFill>
                  <a:srgbClr val="C75252">
                    <a:alpha val="100000"/>
                  </a:srgbClr>
                </a:solidFill>
                <a:latin typeface="함초롬돋움"/>
                <a:ea typeface="함초롬돋움"/>
              </a:rPr>
              <a:t> </a:t>
            </a:r>
            <a:r>
              <a:rPr kumimoji="1" lang="ko-KR" altLang="en-US" sz="4600" b="1" i="0" baseline="0">
                <a:solidFill>
                  <a:srgbClr val="C75252">
                    <a:alpha val="100000"/>
                  </a:srgbClr>
                </a:solidFill>
                <a:latin typeface="함초롬돋움"/>
                <a:ea typeface="함초롬돋움"/>
              </a:rPr>
              <a:t>&gt;</a:t>
            </a:r>
          </a:p>
          <a:p>
            <a:pPr marL="0" lvl="0" indent="0" algn="ctr" defTabSz="91293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4600" b="1" i="0" baseline="0">
              <a:solidFill>
                <a:srgbClr val="C75252">
                  <a:alpha val="100000"/>
                </a:srgbClr>
              </a:solidFill>
              <a:latin typeface="함초롬돋움"/>
              <a:ea typeface="함초롬돋움"/>
            </a:endParaRPr>
          </a:p>
          <a:p>
            <a:pPr marL="0" lvl="0" indent="0" algn="ctr" defTabSz="91293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4600" b="1" i="0" baseline="0">
                <a:solidFill>
                  <a:srgbClr val="1B1760"/>
                </a:solidFill>
                <a:latin typeface="함초롬돋움"/>
                <a:ea typeface="함초롬돋움"/>
              </a:rPr>
              <a:t>-</a:t>
            </a:r>
            <a:r>
              <a:rPr kumimoji="1" lang="ko-KR" altLang="en-US" sz="4600" b="1" i="0" baseline="0">
                <a:solidFill>
                  <a:srgbClr val="1B1760"/>
                </a:solidFill>
                <a:latin typeface="함초롬돋움"/>
                <a:ea typeface="함초롬돋움"/>
              </a:rPr>
              <a:t> 제품 리스트 인식 모델 구현 </a:t>
            </a:r>
            <a:r>
              <a:rPr kumimoji="1" lang="en-US" altLang="ko-KR" sz="4600" b="1" i="0" baseline="0">
                <a:solidFill>
                  <a:srgbClr val="1B1760"/>
                </a:solidFill>
                <a:latin typeface="함초롬돋움"/>
                <a:ea typeface="함초롬돋움"/>
              </a:rPr>
              <a:t>-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Box 4097"/>
          <p:cNvSpPr txBox="1"/>
          <p:nvPr/>
        </p:nvSpPr>
        <p:spPr>
          <a:xfrm>
            <a:off x="3247407" y="365045"/>
            <a:ext cx="5691769" cy="6460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ctr" defTabSz="91293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600" b="1" i="0" baseline="0">
                <a:solidFill>
                  <a:srgbClr val="FF7C80">
                    <a:alpha val="100000"/>
                  </a:srgbClr>
                </a:solidFill>
                <a:latin typeface="야놀자 야체 B"/>
                <a:ea typeface="굴림"/>
              </a:rPr>
              <a:t>프로그램 구현</a:t>
            </a:r>
          </a:p>
        </p:txBody>
      </p:sp>
      <p:sp>
        <p:nvSpPr>
          <p:cNvPr id="4099" name="자유형: 도형 4098"/>
          <p:cNvSpPr/>
          <p:nvPr/>
        </p:nvSpPr>
        <p:spPr>
          <a:xfrm>
            <a:off x="11626288" y="246043"/>
            <a:ext cx="485724" cy="501520"/>
          </a:xfrm>
          <a:custGeom>
            <a:avLst/>
            <a:gdLst>
              <a:gd name="T0" fmla="*/ 10664 w 306"/>
              <a:gd name="T1" fmla="*/ -26055 h 316"/>
              <a:gd name="T2" fmla="*/ 0 60000 65536"/>
              <a:gd name="T3" fmla="*/ -16772 w 306"/>
              <a:gd name="T4" fmla="*/ 21777 h 316"/>
              <a:gd name="T5" fmla="*/ 0 60000 65536"/>
              <a:gd name="T6" fmla="*/ -28091 w 306"/>
              <a:gd name="T7" fmla="*/ -25848 h 316"/>
              <a:gd name="T8" fmla="*/ 0 60000 65536"/>
              <a:gd name="T9" fmla="*/ -22189 w 306"/>
              <a:gd name="T10" fmla="*/ -5417 h 316"/>
              <a:gd name="T11" fmla="*/ 0 60000 65536"/>
              <a:gd name="T12" fmla="*/ -5211 w 306"/>
              <a:gd name="T13" fmla="*/ -25813 h 316"/>
              <a:gd name="T14" fmla="*/ 0 60000 65536"/>
              <a:gd name="T15" fmla="*/ 10664 w 306"/>
              <a:gd name="T16" fmla="*/ -26055 h 316"/>
              <a:gd name="T17" fmla="*/ 0 60000 65536"/>
              <a:gd name="T18" fmla="*/ 10664 w 306"/>
              <a:gd name="T19" fmla="*/ -26055 h 316"/>
              <a:gd name="T20" fmla="*/ 0 60000 65536"/>
              <a:gd name="T21" fmla="*/ 0 w 306"/>
              <a:gd name="T22" fmla="*/ 0 h 316"/>
              <a:gd name="T23" fmla="*/ 306 w 306"/>
              <a:gd name="T24" fmla="*/ 316 h 316"/>
            </a:gdLst>
            <a:ahLst/>
            <a:cxnLst>
              <a:cxn ang="T2">
                <a:pos x="T0" y="T1"/>
              </a:cxn>
              <a:cxn ang="T5">
                <a:pos x="T3" y="T4"/>
              </a:cxn>
              <a:cxn ang="T8">
                <a:pos x="T6" y="T7"/>
              </a:cxn>
              <a:cxn ang="T11">
                <a:pos x="T9" y="T10"/>
              </a:cxn>
              <a:cxn ang="T14">
                <a:pos x="T12" y="T13"/>
              </a:cxn>
              <a:cxn ang="T17">
                <a:pos x="T15" y="T16"/>
              </a:cxn>
              <a:cxn ang="T20">
                <a:pos x="T18" y="T19"/>
              </a:cxn>
            </a:cxnLst>
            <a:rect l="T21" t="T22" r="T23" b="T24"/>
            <a:pathLst>
              <a:path w="306" h="316">
                <a:moveTo>
                  <a:pt x="48" y="190"/>
                </a:moveTo>
                <a:cubicBezTo>
                  <a:pt x="54" y="147"/>
                  <a:pt x="42" y="82"/>
                  <a:pt x="72" y="55"/>
                </a:cubicBezTo>
                <a:cubicBezTo>
                  <a:pt x="102" y="27"/>
                  <a:pt x="196" y="0"/>
                  <a:pt x="230" y="25"/>
                </a:cubicBezTo>
                <a:cubicBezTo>
                  <a:pt x="264" y="50"/>
                  <a:pt x="306" y="142"/>
                  <a:pt x="275" y="203"/>
                </a:cubicBezTo>
                <a:cubicBezTo>
                  <a:pt x="244" y="265"/>
                  <a:pt x="76" y="316"/>
                  <a:pt x="38" y="314"/>
                </a:cubicBezTo>
                <a:cubicBezTo>
                  <a:pt x="0" y="311"/>
                  <a:pt x="42" y="233"/>
                  <a:pt x="48" y="190"/>
                </a:cubicBezTo>
                <a:lnTo>
                  <a:pt x="48" y="190"/>
                </a:lnTo>
                <a:close/>
              </a:path>
            </a:pathLst>
          </a:cu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lvl="0" algn="l">
              <a:buNone/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내용 개체 틀 1">
            <a:extLst>
              <a:ext uri="{FF2B5EF4-FFF2-40B4-BE49-F238E27FC236}">
                <a16:creationId xmlns:a16="http://schemas.microsoft.com/office/drawing/2014/main" id="{3A54EE1E-B299-432B-91D8-6011579F2E7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984508663"/>
              </p:ext>
            </p:extLst>
          </p:nvPr>
        </p:nvGraphicFramePr>
        <p:xfrm>
          <a:off x="758824" y="1837737"/>
          <a:ext cx="10669589" cy="3331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6179">
                  <a:extLst>
                    <a:ext uri="{9D8B030D-6E8A-4147-A177-3AD203B41FA5}">
                      <a16:colId xmlns:a16="http://schemas.microsoft.com/office/drawing/2014/main" val="2806830887"/>
                    </a:ext>
                  </a:extLst>
                </a:gridCol>
                <a:gridCol w="1382275">
                  <a:extLst>
                    <a:ext uri="{9D8B030D-6E8A-4147-A177-3AD203B41FA5}">
                      <a16:colId xmlns:a16="http://schemas.microsoft.com/office/drawing/2014/main" val="1911956994"/>
                    </a:ext>
                  </a:extLst>
                </a:gridCol>
                <a:gridCol w="1524227">
                  <a:extLst>
                    <a:ext uri="{9D8B030D-6E8A-4147-A177-3AD203B41FA5}">
                      <a16:colId xmlns:a16="http://schemas.microsoft.com/office/drawing/2014/main" val="3310886118"/>
                    </a:ext>
                  </a:extLst>
                </a:gridCol>
                <a:gridCol w="1524227">
                  <a:extLst>
                    <a:ext uri="{9D8B030D-6E8A-4147-A177-3AD203B41FA5}">
                      <a16:colId xmlns:a16="http://schemas.microsoft.com/office/drawing/2014/main" val="4287868979"/>
                    </a:ext>
                  </a:extLst>
                </a:gridCol>
                <a:gridCol w="1524227">
                  <a:extLst>
                    <a:ext uri="{9D8B030D-6E8A-4147-A177-3AD203B41FA5}">
                      <a16:colId xmlns:a16="http://schemas.microsoft.com/office/drawing/2014/main" val="2882749430"/>
                    </a:ext>
                  </a:extLst>
                </a:gridCol>
                <a:gridCol w="1524227">
                  <a:extLst>
                    <a:ext uri="{9D8B030D-6E8A-4147-A177-3AD203B41FA5}">
                      <a16:colId xmlns:a16="http://schemas.microsoft.com/office/drawing/2014/main" val="292523913"/>
                    </a:ext>
                  </a:extLst>
                </a:gridCol>
                <a:gridCol w="1524227">
                  <a:extLst>
                    <a:ext uri="{9D8B030D-6E8A-4147-A177-3AD203B41FA5}">
                      <a16:colId xmlns:a16="http://schemas.microsoft.com/office/drawing/2014/main" val="1582725997"/>
                    </a:ext>
                  </a:extLst>
                </a:gridCol>
              </a:tblGrid>
              <a:tr h="29318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2540260"/>
                  </a:ext>
                </a:extLst>
              </a:tr>
              <a:tr h="496569"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dirty="0"/>
                        <a:t>Epoch</a:t>
                      </a:r>
                      <a:endParaRPr lang="ko-KR" altLang="en-US" dirty="0"/>
                    </a:p>
                  </a:txBody>
                  <a:tcPr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80</a:t>
                      </a:r>
                      <a:endParaRPr lang="ko-KR" altLang="en-US" dirty="0"/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80</a:t>
                      </a:r>
                      <a:endParaRPr lang="ko-KR" altLang="en-US" dirty="0"/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4623148"/>
                  </a:ext>
                </a:extLst>
              </a:tr>
              <a:tr h="496569"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dirty="0"/>
                        <a:t>Batch</a:t>
                      </a:r>
                      <a:endParaRPr lang="ko-KR" altLang="en-US" dirty="0"/>
                    </a:p>
                  </a:txBody>
                  <a:tcPr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32</a:t>
                      </a:r>
                      <a:endParaRPr lang="ko-KR" altLang="en-US" dirty="0"/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32</a:t>
                      </a:r>
                      <a:endParaRPr lang="ko-KR" altLang="en-US" dirty="0"/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32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6614943"/>
                  </a:ext>
                </a:extLst>
              </a:tr>
              <a:tr h="496569"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dirty="0"/>
                        <a:t>Learning rate</a:t>
                      </a:r>
                      <a:endParaRPr lang="ko-KR" altLang="en-US" dirty="0"/>
                    </a:p>
                  </a:txBody>
                  <a:tcPr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0.002</a:t>
                      </a:r>
                      <a:endParaRPr lang="ko-KR" altLang="en-US" dirty="0"/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0.003</a:t>
                      </a:r>
                      <a:endParaRPr lang="ko-KR" altLang="en-US" dirty="0"/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0.002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0.003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0.002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0.002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4572634"/>
                  </a:ext>
                </a:extLst>
              </a:tr>
              <a:tr h="496569"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dirty="0"/>
                        <a:t>Correct</a:t>
                      </a:r>
                      <a:endParaRPr lang="ko-KR" altLang="en-US" dirty="0"/>
                    </a:p>
                  </a:txBody>
                  <a:tcPr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956</a:t>
                      </a:r>
                      <a:endParaRPr lang="ko-KR" altLang="en-US" dirty="0"/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950</a:t>
                      </a:r>
                      <a:endParaRPr lang="ko-KR" altLang="en-US" dirty="0"/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951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943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949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952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3741591"/>
                  </a:ext>
                </a:extLst>
              </a:tr>
              <a:tr h="489766"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dirty="0"/>
                        <a:t>Wrong</a:t>
                      </a:r>
                      <a:endParaRPr lang="ko-KR" altLang="en-US" dirty="0"/>
                    </a:p>
                  </a:txBody>
                  <a:tcPr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69</a:t>
                      </a:r>
                      <a:endParaRPr lang="ko-KR" altLang="en-US" dirty="0"/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75</a:t>
                      </a:r>
                      <a:endParaRPr lang="ko-KR" altLang="en-US" dirty="0"/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73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8947547"/>
                  </a:ext>
                </a:extLst>
              </a:tr>
              <a:tr h="489766"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dirty="0"/>
                        <a:t>rate</a:t>
                      </a:r>
                      <a:endParaRPr lang="ko-KR" altLang="en-US" dirty="0"/>
                    </a:p>
                  </a:txBody>
                  <a:tcPr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93.27%</a:t>
                      </a:r>
                      <a:endParaRPr lang="ko-KR" altLang="en-US" dirty="0"/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92.68%</a:t>
                      </a:r>
                      <a:endParaRPr lang="ko-KR" altLang="en-US" dirty="0"/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92.78%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92%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92.59%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92.88%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17218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6449C03-89C0-47F8-8A44-97765A891F03}"/>
              </a:ext>
            </a:extLst>
          </p:cNvPr>
          <p:cNvSpPr txBox="1"/>
          <p:nvPr/>
        </p:nvSpPr>
        <p:spPr>
          <a:xfrm>
            <a:off x="9118753" y="1401459"/>
            <a:ext cx="226222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/>
              <a:t>Test data : 1025 </a:t>
            </a:r>
            <a:r>
              <a:rPr lang="en-US" altLang="ko-KR" dirty="0" err="1"/>
              <a:t>img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13BF4E-F140-4758-A163-38226455D5B8}"/>
              </a:ext>
            </a:extLst>
          </p:cNvPr>
          <p:cNvSpPr txBox="1"/>
          <p:nvPr/>
        </p:nvSpPr>
        <p:spPr>
          <a:xfrm>
            <a:off x="2385807" y="5362944"/>
            <a:ext cx="140294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/>
              <a:t>최적의 모델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Box 4097"/>
          <p:cNvSpPr txBox="1"/>
          <p:nvPr/>
        </p:nvSpPr>
        <p:spPr>
          <a:xfrm>
            <a:off x="3247407" y="365045"/>
            <a:ext cx="5691769" cy="6460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ctr" defTabSz="91293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600" b="1" i="0" baseline="0">
                <a:solidFill>
                  <a:srgbClr val="FF7C80">
                    <a:alpha val="100000"/>
                  </a:srgbClr>
                </a:solidFill>
                <a:latin typeface="야놀자 야체 B"/>
                <a:ea typeface="굴림"/>
              </a:rPr>
              <a:t>프로그램 구현</a:t>
            </a:r>
          </a:p>
        </p:txBody>
      </p:sp>
      <p:sp>
        <p:nvSpPr>
          <p:cNvPr id="4099" name="자유형: 도형 4098"/>
          <p:cNvSpPr/>
          <p:nvPr/>
        </p:nvSpPr>
        <p:spPr>
          <a:xfrm>
            <a:off x="11626288" y="246043"/>
            <a:ext cx="485724" cy="501520"/>
          </a:xfrm>
          <a:custGeom>
            <a:avLst/>
            <a:gdLst>
              <a:gd name="T0" fmla="*/ 10664 w 306"/>
              <a:gd name="T1" fmla="*/ -26055 h 316"/>
              <a:gd name="T2" fmla="*/ 0 60000 65536"/>
              <a:gd name="T3" fmla="*/ -16772 w 306"/>
              <a:gd name="T4" fmla="*/ 21777 h 316"/>
              <a:gd name="T5" fmla="*/ 0 60000 65536"/>
              <a:gd name="T6" fmla="*/ -28091 w 306"/>
              <a:gd name="T7" fmla="*/ -25848 h 316"/>
              <a:gd name="T8" fmla="*/ 0 60000 65536"/>
              <a:gd name="T9" fmla="*/ -22189 w 306"/>
              <a:gd name="T10" fmla="*/ -5417 h 316"/>
              <a:gd name="T11" fmla="*/ 0 60000 65536"/>
              <a:gd name="T12" fmla="*/ -5211 w 306"/>
              <a:gd name="T13" fmla="*/ -25813 h 316"/>
              <a:gd name="T14" fmla="*/ 0 60000 65536"/>
              <a:gd name="T15" fmla="*/ 10664 w 306"/>
              <a:gd name="T16" fmla="*/ -26055 h 316"/>
              <a:gd name="T17" fmla="*/ 0 60000 65536"/>
              <a:gd name="T18" fmla="*/ 10664 w 306"/>
              <a:gd name="T19" fmla="*/ -26055 h 316"/>
              <a:gd name="T20" fmla="*/ 0 60000 65536"/>
              <a:gd name="T21" fmla="*/ 0 w 306"/>
              <a:gd name="T22" fmla="*/ 0 h 316"/>
              <a:gd name="T23" fmla="*/ 306 w 306"/>
              <a:gd name="T24" fmla="*/ 316 h 316"/>
            </a:gdLst>
            <a:ahLst/>
            <a:cxnLst>
              <a:cxn ang="T2">
                <a:pos x="T0" y="T1"/>
              </a:cxn>
              <a:cxn ang="T5">
                <a:pos x="T3" y="T4"/>
              </a:cxn>
              <a:cxn ang="T8">
                <a:pos x="T6" y="T7"/>
              </a:cxn>
              <a:cxn ang="T11">
                <a:pos x="T9" y="T10"/>
              </a:cxn>
              <a:cxn ang="T14">
                <a:pos x="T12" y="T13"/>
              </a:cxn>
              <a:cxn ang="T17">
                <a:pos x="T15" y="T16"/>
              </a:cxn>
              <a:cxn ang="T20">
                <a:pos x="T18" y="T19"/>
              </a:cxn>
            </a:cxnLst>
            <a:rect l="T21" t="T22" r="T23" b="T24"/>
            <a:pathLst>
              <a:path w="306" h="316">
                <a:moveTo>
                  <a:pt x="48" y="190"/>
                </a:moveTo>
                <a:cubicBezTo>
                  <a:pt x="54" y="147"/>
                  <a:pt x="42" y="82"/>
                  <a:pt x="72" y="55"/>
                </a:cubicBezTo>
                <a:cubicBezTo>
                  <a:pt x="102" y="27"/>
                  <a:pt x="196" y="0"/>
                  <a:pt x="230" y="25"/>
                </a:cubicBezTo>
                <a:cubicBezTo>
                  <a:pt x="264" y="50"/>
                  <a:pt x="306" y="142"/>
                  <a:pt x="275" y="203"/>
                </a:cubicBezTo>
                <a:cubicBezTo>
                  <a:pt x="244" y="265"/>
                  <a:pt x="76" y="316"/>
                  <a:pt x="38" y="314"/>
                </a:cubicBezTo>
                <a:cubicBezTo>
                  <a:pt x="0" y="311"/>
                  <a:pt x="42" y="233"/>
                  <a:pt x="48" y="190"/>
                </a:cubicBezTo>
                <a:lnTo>
                  <a:pt x="48" y="190"/>
                </a:lnTo>
                <a:close/>
              </a:path>
            </a:pathLst>
          </a:cu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lvl="0" algn="l">
              <a:buNone/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내용 개체 틀 1">
            <a:extLst>
              <a:ext uri="{FF2B5EF4-FFF2-40B4-BE49-F238E27FC236}">
                <a16:creationId xmlns:a16="http://schemas.microsoft.com/office/drawing/2014/main" id="{848A1F72-5471-4821-9049-6FBBE58AE52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70857825"/>
              </p:ext>
            </p:extLst>
          </p:nvPr>
        </p:nvGraphicFramePr>
        <p:xfrm>
          <a:off x="754063" y="1842818"/>
          <a:ext cx="1066958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917">
                  <a:extLst>
                    <a:ext uri="{9D8B030D-6E8A-4147-A177-3AD203B41FA5}">
                      <a16:colId xmlns:a16="http://schemas.microsoft.com/office/drawing/2014/main" val="3640654265"/>
                    </a:ext>
                  </a:extLst>
                </a:gridCol>
                <a:gridCol w="2133917">
                  <a:extLst>
                    <a:ext uri="{9D8B030D-6E8A-4147-A177-3AD203B41FA5}">
                      <a16:colId xmlns:a16="http://schemas.microsoft.com/office/drawing/2014/main" val="791278003"/>
                    </a:ext>
                  </a:extLst>
                </a:gridCol>
                <a:gridCol w="2133917">
                  <a:extLst>
                    <a:ext uri="{9D8B030D-6E8A-4147-A177-3AD203B41FA5}">
                      <a16:colId xmlns:a16="http://schemas.microsoft.com/office/drawing/2014/main" val="1872709738"/>
                    </a:ext>
                  </a:extLst>
                </a:gridCol>
                <a:gridCol w="2133917">
                  <a:extLst>
                    <a:ext uri="{9D8B030D-6E8A-4147-A177-3AD203B41FA5}">
                      <a16:colId xmlns:a16="http://schemas.microsoft.com/office/drawing/2014/main" val="1793162267"/>
                    </a:ext>
                  </a:extLst>
                </a:gridCol>
                <a:gridCol w="2133917">
                  <a:extLst>
                    <a:ext uri="{9D8B030D-6E8A-4147-A177-3AD203B41FA5}">
                      <a16:colId xmlns:a16="http://schemas.microsoft.com/office/drawing/2014/main" val="17484025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78152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dirty="0"/>
                        <a:t>Epoch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110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120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85397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dirty="0"/>
                        <a:t>Batch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32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32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32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34925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dirty="0"/>
                        <a:t>Learning rate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0.003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0.003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0.003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0.003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23378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dirty="0"/>
                        <a:t>Correct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943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931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28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27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57452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dirty="0"/>
                        <a:t>Wrong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94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997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998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39701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dirty="0"/>
                        <a:t>rate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92%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90.83%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2.73%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2.63%</a:t>
                      </a:r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3164242"/>
                  </a:ext>
                </a:extLst>
              </a:tr>
            </a:tbl>
          </a:graphicData>
        </a:graphic>
      </p:graphicFrame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EF6362E-AF37-47C0-AF11-16768C1BC9E2}"/>
              </a:ext>
            </a:extLst>
          </p:cNvPr>
          <p:cNvSpPr txBox="1">
            <a:spLocks/>
          </p:cNvSpPr>
          <p:nvPr/>
        </p:nvSpPr>
        <p:spPr>
          <a:xfrm>
            <a:off x="754074" y="4723898"/>
            <a:ext cx="10669574" cy="17286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>
            <a:lvl1pPr marL="342900" indent="-3429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742950" indent="-28575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143000" indent="-2286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600200" indent="-2286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057400" indent="-228600" algn="l" rtl="0" fontAlgn="base" latinLnBrk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7708" indent="-347708" defTabSz="912932">
              <a:lnSpc>
                <a:spcPct val="150000"/>
              </a:lnSpc>
              <a:spcBef>
                <a:spcPct val="20000"/>
              </a:spcBef>
              <a:buClr>
                <a:srgbClr val="000000">
                  <a:alpha val="100000"/>
                </a:srgbClr>
              </a:buClr>
              <a:buSzPct val="100000"/>
              <a:defRPr/>
            </a:pPr>
            <a:r>
              <a:rPr kumimoji="1" lang="en-US" altLang="ko-KR" sz="140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Epoch</a:t>
            </a:r>
            <a:r>
              <a:rPr kumimoji="1" lang="ko-KR" altLang="en-US" sz="140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의 수치를 크게 증가시켜 학습을 시키니 갑자기 정확도가 급격하게 떨어진 것을 확인 할 수 있었다</a:t>
            </a:r>
            <a:r>
              <a:rPr kumimoji="1" lang="en-US" altLang="ko-KR" sz="140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.</a:t>
            </a:r>
          </a:p>
          <a:p>
            <a:pPr marL="347708" indent="-347708" defTabSz="912932">
              <a:lnSpc>
                <a:spcPct val="150000"/>
              </a:lnSpc>
              <a:spcBef>
                <a:spcPct val="20000"/>
              </a:spcBef>
              <a:buClr>
                <a:srgbClr val="000000">
                  <a:alpha val="100000"/>
                </a:srgbClr>
              </a:buClr>
              <a:buSzPct val="100000"/>
              <a:defRPr/>
            </a:pPr>
            <a:r>
              <a:rPr kumimoji="1" lang="ko-KR" altLang="en-US" sz="140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이를 통해 학습을 시키는 과정에서 </a:t>
            </a:r>
            <a:r>
              <a:rPr kumimoji="1" lang="ko-KR" altLang="en-US" sz="140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하이퍼</a:t>
            </a:r>
            <a:r>
              <a:rPr kumimoji="1" lang="ko-KR" altLang="en-US" sz="140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파라미터 값은 잘못 설정하면 다음과 같이 </a:t>
            </a:r>
            <a:r>
              <a:rPr kumimoji="1" lang="ko-KR" altLang="en-US" sz="140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과적합</a:t>
            </a:r>
            <a:r>
              <a:rPr kumimoji="1" lang="en-US" altLang="ko-KR" sz="140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(overfitting) </a:t>
            </a:r>
            <a:r>
              <a:rPr kumimoji="1" lang="ko-KR" altLang="en-US" sz="140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문제가</a:t>
            </a:r>
            <a:r>
              <a:rPr kumimoji="1" lang="en-US" altLang="ko-KR" sz="140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</a:t>
            </a:r>
            <a:r>
              <a:rPr kumimoji="1" lang="ko-KR" altLang="en-US" sz="140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발생한 것을 볼 수 있었다</a:t>
            </a:r>
            <a:r>
              <a:rPr kumimoji="1" lang="en-US" altLang="ko-KR" sz="140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.</a:t>
            </a:r>
            <a:endParaRPr kumimoji="1" lang="ko-KR" altLang="en-US" sz="140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B00D28-5797-4D19-B74C-FBE669AD1C88}"/>
              </a:ext>
            </a:extLst>
          </p:cNvPr>
          <p:cNvSpPr txBox="1"/>
          <p:nvPr/>
        </p:nvSpPr>
        <p:spPr>
          <a:xfrm>
            <a:off x="9118753" y="1401459"/>
            <a:ext cx="226222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/>
              <a:t>Test data : 1025 </a:t>
            </a:r>
            <a:r>
              <a:rPr lang="en-US" altLang="ko-KR" dirty="0" err="1"/>
              <a:t>img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8193"/>
          <p:cNvSpPr txBox="1"/>
          <p:nvPr/>
        </p:nvSpPr>
        <p:spPr>
          <a:xfrm>
            <a:off x="3247407" y="365045"/>
            <a:ext cx="5691769" cy="6460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ctr" defTabSz="91293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600" b="1" i="0" baseline="0">
                <a:solidFill>
                  <a:srgbClr val="FF7C80">
                    <a:alpha val="100000"/>
                  </a:srgbClr>
                </a:solidFill>
                <a:latin typeface="야놀자 야체 B"/>
                <a:ea typeface="굴림"/>
              </a:rPr>
              <a:t>결론</a:t>
            </a:r>
          </a:p>
        </p:txBody>
      </p:sp>
      <p:sp>
        <p:nvSpPr>
          <p:cNvPr id="8195" name="자유형: 도형 8194"/>
          <p:cNvSpPr/>
          <p:nvPr/>
        </p:nvSpPr>
        <p:spPr>
          <a:xfrm>
            <a:off x="11626288" y="246043"/>
            <a:ext cx="485724" cy="501520"/>
          </a:xfrm>
          <a:custGeom>
            <a:avLst/>
            <a:gdLst>
              <a:gd name="T0" fmla="*/ 10664 w 306"/>
              <a:gd name="T1" fmla="*/ -26055 h 316"/>
              <a:gd name="T2" fmla="*/ 0 60000 65536"/>
              <a:gd name="T3" fmla="*/ -16772 w 306"/>
              <a:gd name="T4" fmla="*/ 21777 h 316"/>
              <a:gd name="T5" fmla="*/ 0 60000 65536"/>
              <a:gd name="T6" fmla="*/ -28091 w 306"/>
              <a:gd name="T7" fmla="*/ -25848 h 316"/>
              <a:gd name="T8" fmla="*/ 0 60000 65536"/>
              <a:gd name="T9" fmla="*/ -22189 w 306"/>
              <a:gd name="T10" fmla="*/ -5417 h 316"/>
              <a:gd name="T11" fmla="*/ 0 60000 65536"/>
              <a:gd name="T12" fmla="*/ -5211 w 306"/>
              <a:gd name="T13" fmla="*/ -25813 h 316"/>
              <a:gd name="T14" fmla="*/ 0 60000 65536"/>
              <a:gd name="T15" fmla="*/ 10664 w 306"/>
              <a:gd name="T16" fmla="*/ -26055 h 316"/>
              <a:gd name="T17" fmla="*/ 0 60000 65536"/>
              <a:gd name="T18" fmla="*/ 10664 w 306"/>
              <a:gd name="T19" fmla="*/ -26055 h 316"/>
              <a:gd name="T20" fmla="*/ 0 60000 65536"/>
              <a:gd name="T21" fmla="*/ 0 w 306"/>
              <a:gd name="T22" fmla="*/ 0 h 316"/>
              <a:gd name="T23" fmla="*/ 306 w 306"/>
              <a:gd name="T24" fmla="*/ 316 h 316"/>
            </a:gdLst>
            <a:ahLst/>
            <a:cxnLst>
              <a:cxn ang="T2">
                <a:pos x="T0" y="T1"/>
              </a:cxn>
              <a:cxn ang="T5">
                <a:pos x="T3" y="T4"/>
              </a:cxn>
              <a:cxn ang="T8">
                <a:pos x="T6" y="T7"/>
              </a:cxn>
              <a:cxn ang="T11">
                <a:pos x="T9" y="T10"/>
              </a:cxn>
              <a:cxn ang="T14">
                <a:pos x="T12" y="T13"/>
              </a:cxn>
              <a:cxn ang="T17">
                <a:pos x="T15" y="T16"/>
              </a:cxn>
              <a:cxn ang="T20">
                <a:pos x="T18" y="T19"/>
              </a:cxn>
            </a:cxnLst>
            <a:rect l="T21" t="T22" r="T23" b="T24"/>
            <a:pathLst>
              <a:path w="306" h="316">
                <a:moveTo>
                  <a:pt x="48" y="190"/>
                </a:moveTo>
                <a:cubicBezTo>
                  <a:pt x="54" y="147"/>
                  <a:pt x="42" y="82"/>
                  <a:pt x="72" y="55"/>
                </a:cubicBezTo>
                <a:cubicBezTo>
                  <a:pt x="102" y="27"/>
                  <a:pt x="196" y="0"/>
                  <a:pt x="230" y="25"/>
                </a:cubicBezTo>
                <a:cubicBezTo>
                  <a:pt x="264" y="50"/>
                  <a:pt x="306" y="142"/>
                  <a:pt x="275" y="203"/>
                </a:cubicBezTo>
                <a:cubicBezTo>
                  <a:pt x="244" y="265"/>
                  <a:pt x="76" y="316"/>
                  <a:pt x="38" y="314"/>
                </a:cubicBezTo>
                <a:cubicBezTo>
                  <a:pt x="0" y="311"/>
                  <a:pt x="42" y="233"/>
                  <a:pt x="48" y="190"/>
                </a:cubicBezTo>
                <a:lnTo>
                  <a:pt x="48" y="190"/>
                </a:lnTo>
                <a:close/>
              </a:path>
            </a:pathLst>
          </a:custGeom>
          <a:blipFill rotWithShape="1">
            <a:blip r:embed="rId2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lvl="0" algn="l">
              <a:buNone/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196" name="내용 개체 틀 2"/>
          <p:cNvSpPr>
            <a:spLocks noGrp="1"/>
          </p:cNvSpPr>
          <p:nvPr>
            <p:ph sz="half" idx="1"/>
          </p:nvPr>
        </p:nvSpPr>
        <p:spPr>
          <a:xfrm>
            <a:off x="756783" y="1950881"/>
            <a:ext cx="10678434" cy="3709368"/>
          </a:xfrm>
        </p:spPr>
        <p:txBody>
          <a:bodyPr vert="horz" wrap="square" lIns="91440" tIns="45720" rIns="91440" bIns="45720" anchor="t">
            <a:noAutofit/>
          </a:bodyPr>
          <a:lstStyle/>
          <a:p>
            <a:pPr marL="347708" lvl="0" indent="-347708" algn="l" defTabSz="912932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kumimoji="0" lang="ko-KR" altLang="en-US" sz="2000" b="0" i="0" baseline="0" dirty="0">
                <a:solidFill>
                  <a:srgbClr val="333333">
                    <a:alpha val="100000"/>
                  </a:srgbClr>
                </a:solidFill>
                <a:latin typeface="Noto Sans KR"/>
                <a:sym typeface="Arial"/>
              </a:rPr>
              <a:t>이전에 학습시킨 데이터를 통해서 모델을 구현 할 수 있었고</a:t>
            </a:r>
            <a:r>
              <a:rPr kumimoji="0" lang="en-US" altLang="ko-KR" sz="2000" b="0" i="0" baseline="0" dirty="0">
                <a:solidFill>
                  <a:srgbClr val="333333">
                    <a:alpha val="100000"/>
                  </a:srgbClr>
                </a:solidFill>
                <a:latin typeface="Noto Sans KR"/>
                <a:sym typeface="Arial"/>
              </a:rPr>
              <a:t>, </a:t>
            </a:r>
            <a:r>
              <a:rPr kumimoji="0" lang="ko-KR" altLang="en-US" sz="2000" b="0" i="0" baseline="0" dirty="0">
                <a:solidFill>
                  <a:srgbClr val="333333">
                    <a:alpha val="100000"/>
                  </a:srgbClr>
                </a:solidFill>
                <a:latin typeface="Noto Sans KR"/>
                <a:sym typeface="Arial"/>
              </a:rPr>
              <a:t>이를 </a:t>
            </a:r>
            <a:r>
              <a:rPr kumimoji="0" lang="en-US" altLang="ko-KR" sz="2000" b="0" i="0" baseline="0" dirty="0" err="1">
                <a:solidFill>
                  <a:srgbClr val="333333">
                    <a:alpha val="100000"/>
                  </a:srgbClr>
                </a:solidFill>
                <a:latin typeface="Noto Sans KR"/>
                <a:sym typeface="Arial"/>
              </a:rPr>
              <a:t>Tensorflow</a:t>
            </a:r>
            <a:r>
              <a:rPr kumimoji="0" lang="ko-KR" altLang="en-US" sz="2000" b="0" i="0" baseline="0" dirty="0">
                <a:solidFill>
                  <a:srgbClr val="333333">
                    <a:alpha val="100000"/>
                  </a:srgbClr>
                </a:solidFill>
                <a:latin typeface="Noto Sans KR"/>
                <a:sym typeface="Arial"/>
              </a:rPr>
              <a:t>와 </a:t>
            </a:r>
            <a:r>
              <a:rPr kumimoji="0" lang="en-US" altLang="ko-KR" sz="2000" b="0" i="0" baseline="0" dirty="0" err="1">
                <a:solidFill>
                  <a:srgbClr val="333333">
                    <a:alpha val="100000"/>
                  </a:srgbClr>
                </a:solidFill>
                <a:latin typeface="Noto Sans KR"/>
                <a:sym typeface="Arial"/>
              </a:rPr>
              <a:t>keras</a:t>
            </a:r>
            <a:r>
              <a:rPr lang="ko-KR" altLang="en-US" sz="2000" dirty="0">
                <a:solidFill>
                  <a:srgbClr val="333333">
                    <a:alpha val="100000"/>
                  </a:srgbClr>
                </a:solidFill>
                <a:latin typeface="Noto Sans KR"/>
              </a:rPr>
              <a:t>를 통한 이미지 인식 모델을 구현 및 테스트를 진행 할 수 있었다</a:t>
            </a:r>
            <a:r>
              <a:rPr lang="en-US" altLang="ko-KR" sz="2000" dirty="0">
                <a:solidFill>
                  <a:srgbClr val="333333">
                    <a:alpha val="100000"/>
                  </a:srgbClr>
                </a:solidFill>
                <a:latin typeface="Noto Sans KR"/>
              </a:rPr>
              <a:t>.</a:t>
            </a:r>
          </a:p>
          <a:p>
            <a:pPr marL="347708" lvl="0" indent="-347708" algn="l" defTabSz="912932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endParaRPr lang="en-US" altLang="ko-KR" sz="2000" dirty="0">
              <a:solidFill>
                <a:srgbClr val="333333">
                  <a:alpha val="100000"/>
                </a:srgbClr>
              </a:solidFill>
              <a:latin typeface="Noto Sans KR"/>
            </a:endParaRPr>
          </a:p>
          <a:p>
            <a:pPr marL="347708" lvl="0" indent="-347708" algn="l" defTabSz="912932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lang="ko-KR" altLang="en-US" sz="2000" dirty="0">
                <a:solidFill>
                  <a:srgbClr val="333333">
                    <a:alpha val="100000"/>
                  </a:srgbClr>
                </a:solidFill>
                <a:latin typeface="Noto Sans KR"/>
              </a:rPr>
              <a:t>다음 시간에는 자연어 처리 모델에 대해서 학습을 진행해 볼 예정 이다</a:t>
            </a:r>
            <a:r>
              <a:rPr lang="en-US" altLang="ko-KR" sz="2000" dirty="0">
                <a:solidFill>
                  <a:srgbClr val="333333">
                    <a:alpha val="100000"/>
                  </a:srgbClr>
                </a:solidFill>
                <a:latin typeface="Noto Sans KR"/>
              </a:rPr>
              <a:t>.</a:t>
            </a:r>
            <a:endParaRPr kumimoji="0" lang="en-US" altLang="ko-KR" sz="2000" b="0" i="0" baseline="0" dirty="0">
              <a:solidFill>
                <a:srgbClr val="333333">
                  <a:alpha val="100000"/>
                </a:srgbClr>
              </a:solidFill>
              <a:latin typeface="Noto Sans KR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Box 4097"/>
          <p:cNvSpPr txBox="1"/>
          <p:nvPr/>
        </p:nvSpPr>
        <p:spPr>
          <a:xfrm>
            <a:off x="3247407" y="365045"/>
            <a:ext cx="5691769" cy="6460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ctr" defTabSz="91293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600" b="1" i="0" baseline="0" dirty="0">
                <a:solidFill>
                  <a:srgbClr val="FF7C80">
                    <a:alpha val="100000"/>
                  </a:srgbClr>
                </a:solidFill>
                <a:latin typeface="야놀자 야체 B"/>
                <a:ea typeface="굴림"/>
              </a:rPr>
              <a:t>모델 구현 계획</a:t>
            </a:r>
          </a:p>
        </p:txBody>
      </p:sp>
      <p:sp>
        <p:nvSpPr>
          <p:cNvPr id="4099" name="자유형: 도형 4098"/>
          <p:cNvSpPr/>
          <p:nvPr/>
        </p:nvSpPr>
        <p:spPr>
          <a:xfrm>
            <a:off x="11626288" y="246043"/>
            <a:ext cx="485724" cy="501520"/>
          </a:xfrm>
          <a:custGeom>
            <a:avLst/>
            <a:gdLst>
              <a:gd name="T0" fmla="*/ 10664 w 306"/>
              <a:gd name="T1" fmla="*/ -26055 h 316"/>
              <a:gd name="T2" fmla="*/ 0 60000 65536"/>
              <a:gd name="T3" fmla="*/ -16772 w 306"/>
              <a:gd name="T4" fmla="*/ 21777 h 316"/>
              <a:gd name="T5" fmla="*/ 0 60000 65536"/>
              <a:gd name="T6" fmla="*/ -28091 w 306"/>
              <a:gd name="T7" fmla="*/ -25848 h 316"/>
              <a:gd name="T8" fmla="*/ 0 60000 65536"/>
              <a:gd name="T9" fmla="*/ -22189 w 306"/>
              <a:gd name="T10" fmla="*/ -5417 h 316"/>
              <a:gd name="T11" fmla="*/ 0 60000 65536"/>
              <a:gd name="T12" fmla="*/ -5211 w 306"/>
              <a:gd name="T13" fmla="*/ -25813 h 316"/>
              <a:gd name="T14" fmla="*/ 0 60000 65536"/>
              <a:gd name="T15" fmla="*/ 10664 w 306"/>
              <a:gd name="T16" fmla="*/ -26055 h 316"/>
              <a:gd name="T17" fmla="*/ 0 60000 65536"/>
              <a:gd name="T18" fmla="*/ 10664 w 306"/>
              <a:gd name="T19" fmla="*/ -26055 h 316"/>
              <a:gd name="T20" fmla="*/ 0 60000 65536"/>
              <a:gd name="T21" fmla="*/ 0 w 306"/>
              <a:gd name="T22" fmla="*/ 0 h 316"/>
              <a:gd name="T23" fmla="*/ 306 w 306"/>
              <a:gd name="T24" fmla="*/ 316 h 316"/>
            </a:gdLst>
            <a:ahLst/>
            <a:cxnLst>
              <a:cxn ang="T2">
                <a:pos x="T0" y="T1"/>
              </a:cxn>
              <a:cxn ang="T5">
                <a:pos x="T3" y="T4"/>
              </a:cxn>
              <a:cxn ang="T8">
                <a:pos x="T6" y="T7"/>
              </a:cxn>
              <a:cxn ang="T11">
                <a:pos x="T9" y="T10"/>
              </a:cxn>
              <a:cxn ang="T14">
                <a:pos x="T12" y="T13"/>
              </a:cxn>
              <a:cxn ang="T17">
                <a:pos x="T15" y="T16"/>
              </a:cxn>
              <a:cxn ang="T20">
                <a:pos x="T18" y="T19"/>
              </a:cxn>
            </a:cxnLst>
            <a:rect l="T21" t="T22" r="T23" b="T24"/>
            <a:pathLst>
              <a:path w="306" h="316">
                <a:moveTo>
                  <a:pt x="48" y="190"/>
                </a:moveTo>
                <a:cubicBezTo>
                  <a:pt x="54" y="147"/>
                  <a:pt x="42" y="82"/>
                  <a:pt x="72" y="55"/>
                </a:cubicBezTo>
                <a:cubicBezTo>
                  <a:pt x="102" y="27"/>
                  <a:pt x="196" y="0"/>
                  <a:pt x="230" y="25"/>
                </a:cubicBezTo>
                <a:cubicBezTo>
                  <a:pt x="264" y="50"/>
                  <a:pt x="306" y="142"/>
                  <a:pt x="275" y="203"/>
                </a:cubicBezTo>
                <a:cubicBezTo>
                  <a:pt x="244" y="265"/>
                  <a:pt x="76" y="316"/>
                  <a:pt x="38" y="314"/>
                </a:cubicBezTo>
                <a:cubicBezTo>
                  <a:pt x="0" y="311"/>
                  <a:pt x="42" y="233"/>
                  <a:pt x="48" y="190"/>
                </a:cubicBezTo>
                <a:lnTo>
                  <a:pt x="48" y="190"/>
                </a:lnTo>
                <a:close/>
              </a:path>
            </a:pathLst>
          </a:cu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lvl="0" algn="l">
              <a:buNone/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21E66D-AFBF-442D-A0C9-679C6738666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56"/>
          <a:stretch/>
        </p:blipFill>
        <p:spPr>
          <a:xfrm>
            <a:off x="835648" y="1770791"/>
            <a:ext cx="2140888" cy="2304864"/>
          </a:xfrm>
          <a:prstGeom prst="rect">
            <a:avLst/>
          </a:prstGeom>
        </p:spPr>
      </p:pic>
      <p:pic>
        <p:nvPicPr>
          <p:cNvPr id="5" name="그래픽 4" descr="카메라">
            <a:extLst>
              <a:ext uri="{FF2B5EF4-FFF2-40B4-BE49-F238E27FC236}">
                <a16:creationId xmlns:a16="http://schemas.microsoft.com/office/drawing/2014/main" id="{B83367C4-7515-4B89-8C00-B4A0AAB9A9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48892" y="4363763"/>
            <a:ext cx="914400" cy="914400"/>
          </a:xfrm>
          <a:prstGeom prst="rect">
            <a:avLst/>
          </a:prstGeom>
        </p:spPr>
      </p:pic>
      <p:pic>
        <p:nvPicPr>
          <p:cNvPr id="8" name="그래픽 7" descr="프로세서">
            <a:extLst>
              <a:ext uri="{FF2B5EF4-FFF2-40B4-BE49-F238E27FC236}">
                <a16:creationId xmlns:a16="http://schemas.microsoft.com/office/drawing/2014/main" id="{55928F51-4879-4393-9FFB-076EC3502A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17403" y="4291736"/>
            <a:ext cx="1008378" cy="1008378"/>
          </a:xfrm>
          <a:prstGeom prst="rect">
            <a:avLst/>
          </a:prstGeom>
        </p:spPr>
      </p:pic>
      <p:pic>
        <p:nvPicPr>
          <p:cNvPr id="10" name="그래픽 9" descr="모니터">
            <a:extLst>
              <a:ext uri="{FF2B5EF4-FFF2-40B4-BE49-F238E27FC236}">
                <a16:creationId xmlns:a16="http://schemas.microsoft.com/office/drawing/2014/main" id="{305A0AFB-8328-497C-8472-9F4B883656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94969" y="4363763"/>
            <a:ext cx="914400" cy="914400"/>
          </a:xfrm>
          <a:prstGeom prst="rect">
            <a:avLst/>
          </a:prstGeom>
        </p:spPr>
      </p:pic>
      <p:pic>
        <p:nvPicPr>
          <p:cNvPr id="1026" name="Picture 2" descr="TensorFlow">
            <a:extLst>
              <a:ext uri="{FF2B5EF4-FFF2-40B4-BE49-F238E27FC236}">
                <a16:creationId xmlns:a16="http://schemas.microsoft.com/office/drawing/2014/main" id="{8711296B-7578-4F16-850E-81346E33E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140" y="1854878"/>
            <a:ext cx="3942208" cy="222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B421AC-A316-4CA7-BE3F-477E3EB10F8C}"/>
              </a:ext>
            </a:extLst>
          </p:cNvPr>
          <p:cNvSpPr txBox="1"/>
          <p:nvPr/>
        </p:nvSpPr>
        <p:spPr>
          <a:xfrm>
            <a:off x="9176211" y="2635115"/>
            <a:ext cx="2031325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4800" b="1" dirty="0"/>
              <a:t>바나나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52AD515-B65F-4A33-8252-ADD486528EA8}"/>
              </a:ext>
            </a:extLst>
          </p:cNvPr>
          <p:cNvSpPr/>
          <p:nvPr/>
        </p:nvSpPr>
        <p:spPr>
          <a:xfrm>
            <a:off x="3428620" y="2812496"/>
            <a:ext cx="978408" cy="484632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FontTx/>
              <a:buNone/>
            </a:pPr>
            <a:endParaRPr kumimoji="1" lang="ko-KR" altLang="en-US" sz="1200" b="0" i="0" u="none" strike="noStrike" cap="none" normalizeH="0" baseline="0"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243835C9-5538-45A4-8E99-F8BBC42068B0}"/>
              </a:ext>
            </a:extLst>
          </p:cNvPr>
          <p:cNvSpPr/>
          <p:nvPr/>
        </p:nvSpPr>
        <p:spPr>
          <a:xfrm>
            <a:off x="7797969" y="2812496"/>
            <a:ext cx="978408" cy="484632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FontTx/>
              <a:buNone/>
            </a:pPr>
            <a:endParaRPr kumimoji="1" lang="ko-KR" altLang="en-US" sz="1200" b="0" i="0" u="none" strike="noStrike" cap="none" normalizeH="0" baseline="0"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56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Box 4097"/>
          <p:cNvSpPr txBox="1"/>
          <p:nvPr/>
        </p:nvSpPr>
        <p:spPr>
          <a:xfrm>
            <a:off x="3247407" y="365045"/>
            <a:ext cx="5691769" cy="6460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ctr" defTabSz="91293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600" b="1" i="0" baseline="0">
                <a:solidFill>
                  <a:srgbClr val="FF7C80">
                    <a:alpha val="100000"/>
                  </a:srgbClr>
                </a:solidFill>
                <a:latin typeface="야놀자 야체 B"/>
                <a:ea typeface="굴림"/>
              </a:rPr>
              <a:t>모델 구현 계획</a:t>
            </a:r>
          </a:p>
        </p:txBody>
      </p:sp>
      <p:sp>
        <p:nvSpPr>
          <p:cNvPr id="4099" name="자유형: 도형 4098"/>
          <p:cNvSpPr/>
          <p:nvPr/>
        </p:nvSpPr>
        <p:spPr>
          <a:xfrm>
            <a:off x="11626288" y="246043"/>
            <a:ext cx="485724" cy="501520"/>
          </a:xfrm>
          <a:custGeom>
            <a:avLst/>
            <a:gdLst>
              <a:gd name="T0" fmla="*/ 10664 w 306"/>
              <a:gd name="T1" fmla="*/ -26055 h 316"/>
              <a:gd name="T2" fmla="*/ 0 60000 65536"/>
              <a:gd name="T3" fmla="*/ -16772 w 306"/>
              <a:gd name="T4" fmla="*/ 21777 h 316"/>
              <a:gd name="T5" fmla="*/ 0 60000 65536"/>
              <a:gd name="T6" fmla="*/ -28091 w 306"/>
              <a:gd name="T7" fmla="*/ -25848 h 316"/>
              <a:gd name="T8" fmla="*/ 0 60000 65536"/>
              <a:gd name="T9" fmla="*/ -22189 w 306"/>
              <a:gd name="T10" fmla="*/ -5417 h 316"/>
              <a:gd name="T11" fmla="*/ 0 60000 65536"/>
              <a:gd name="T12" fmla="*/ -5211 w 306"/>
              <a:gd name="T13" fmla="*/ -25813 h 316"/>
              <a:gd name="T14" fmla="*/ 0 60000 65536"/>
              <a:gd name="T15" fmla="*/ 10664 w 306"/>
              <a:gd name="T16" fmla="*/ -26055 h 316"/>
              <a:gd name="T17" fmla="*/ 0 60000 65536"/>
              <a:gd name="T18" fmla="*/ 10664 w 306"/>
              <a:gd name="T19" fmla="*/ -26055 h 316"/>
              <a:gd name="T20" fmla="*/ 0 60000 65536"/>
              <a:gd name="T21" fmla="*/ 0 w 306"/>
              <a:gd name="T22" fmla="*/ 0 h 316"/>
              <a:gd name="T23" fmla="*/ 306 w 306"/>
              <a:gd name="T24" fmla="*/ 316 h 316"/>
            </a:gdLst>
            <a:ahLst/>
            <a:cxnLst>
              <a:cxn ang="T2">
                <a:pos x="T0" y="T1"/>
              </a:cxn>
              <a:cxn ang="T5">
                <a:pos x="T3" y="T4"/>
              </a:cxn>
              <a:cxn ang="T8">
                <a:pos x="T6" y="T7"/>
              </a:cxn>
              <a:cxn ang="T11">
                <a:pos x="T9" y="T10"/>
              </a:cxn>
              <a:cxn ang="T14">
                <a:pos x="T12" y="T13"/>
              </a:cxn>
              <a:cxn ang="T17">
                <a:pos x="T15" y="T16"/>
              </a:cxn>
              <a:cxn ang="T20">
                <a:pos x="T18" y="T19"/>
              </a:cxn>
            </a:cxnLst>
            <a:rect l="T21" t="T22" r="T23" b="T24"/>
            <a:pathLst>
              <a:path w="306" h="316">
                <a:moveTo>
                  <a:pt x="48" y="190"/>
                </a:moveTo>
                <a:cubicBezTo>
                  <a:pt x="54" y="147"/>
                  <a:pt x="42" y="82"/>
                  <a:pt x="72" y="55"/>
                </a:cubicBezTo>
                <a:cubicBezTo>
                  <a:pt x="102" y="27"/>
                  <a:pt x="196" y="0"/>
                  <a:pt x="230" y="25"/>
                </a:cubicBezTo>
                <a:cubicBezTo>
                  <a:pt x="264" y="50"/>
                  <a:pt x="306" y="142"/>
                  <a:pt x="275" y="203"/>
                </a:cubicBezTo>
                <a:cubicBezTo>
                  <a:pt x="244" y="265"/>
                  <a:pt x="76" y="316"/>
                  <a:pt x="38" y="314"/>
                </a:cubicBezTo>
                <a:cubicBezTo>
                  <a:pt x="0" y="311"/>
                  <a:pt x="42" y="233"/>
                  <a:pt x="48" y="190"/>
                </a:cubicBezTo>
                <a:lnTo>
                  <a:pt x="48" y="190"/>
                </a:lnTo>
                <a:close/>
              </a:path>
            </a:pathLst>
          </a:cu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lvl="0" algn="l">
              <a:buNone/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00" name="내용 개체 틀 2"/>
          <p:cNvSpPr>
            <a:spLocks noGrp="1"/>
          </p:cNvSpPr>
          <p:nvPr>
            <p:ph sz="half" idx="1"/>
          </p:nvPr>
        </p:nvSpPr>
        <p:spPr>
          <a:xfrm>
            <a:off x="754075" y="1554885"/>
            <a:ext cx="10669215" cy="4393646"/>
          </a:xfrm>
        </p:spPr>
        <p:txBody>
          <a:bodyPr vert="horz" wrap="square" lIns="91440" tIns="45720" rIns="91440" bIns="45720" anchor="t">
            <a:noAutofit/>
          </a:bodyPr>
          <a:lstStyle/>
          <a:p>
            <a:pPr marL="342900" lvl="0" indent="-342900" algn="l" defTabSz="912932">
              <a:lnSpc>
                <a:spcPct val="200000"/>
              </a:lnSpc>
              <a:spcBef>
                <a:spcPct val="20000"/>
              </a:spcBef>
              <a:buClr>
                <a:srgbClr val="000000"/>
              </a:buClr>
              <a:defRPr/>
            </a:pPr>
            <a:r>
              <a:rPr kumimoji="1" lang="ko-KR" altLang="en-US" sz="1800" i="0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사용자가 직접 찍은 이미지나 갤러리에 있는 이미지를 머신에 넣어서 실행시키면 해당 제품이 무엇인지 인식 시키고자 한다</a:t>
            </a:r>
            <a:r>
              <a:rPr kumimoji="1" lang="en-US" altLang="ko-KR" sz="1800" i="0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.</a:t>
            </a:r>
          </a:p>
          <a:p>
            <a:pPr marL="342900" lvl="0" indent="-342900" algn="l" defTabSz="912932">
              <a:lnSpc>
                <a:spcPct val="200000"/>
              </a:lnSpc>
              <a:spcBef>
                <a:spcPct val="20000"/>
              </a:spcBef>
              <a:buClr>
                <a:srgbClr val="000000"/>
              </a:buClr>
              <a:defRPr/>
            </a:pPr>
            <a:endParaRPr kumimoji="1" lang="en-US" altLang="ko-KR" sz="1800" i="0" baseline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342900" lvl="0" indent="-342900" algn="l" defTabSz="912932">
              <a:lnSpc>
                <a:spcPct val="200000"/>
              </a:lnSpc>
              <a:spcBef>
                <a:spcPct val="20000"/>
              </a:spcBef>
              <a:buClr>
                <a:srgbClr val="000000"/>
              </a:buClr>
              <a:buAutoNum type="arabicParenR"/>
              <a:defRPr/>
            </a:pPr>
            <a:r>
              <a:rPr kumimoji="1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이미지 데이터 수집</a:t>
            </a:r>
            <a:r>
              <a:rPr kumimoji="1" lang="ko-KR" altLang="en-US" sz="1800" i="0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</a:t>
            </a:r>
            <a:r>
              <a:rPr kumimoji="1" lang="en-US" altLang="ko-KR" sz="1800" i="0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:</a:t>
            </a:r>
            <a:r>
              <a:rPr kumimoji="1" lang="ko-KR" altLang="en-US" sz="1800" i="0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</a:t>
            </a:r>
            <a:r>
              <a:rPr kumimoji="1" lang="en-US" altLang="ko-KR" sz="1800" i="0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Selenium</a:t>
            </a:r>
            <a:r>
              <a:rPr kumimoji="1" lang="ko-KR" altLang="en-US" sz="1800" i="0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을 활용한 구글 이미지에서의 이미지 크롤링</a:t>
            </a:r>
          </a:p>
          <a:p>
            <a:pPr marL="342900" lvl="0" indent="-342900" algn="l" defTabSz="912932">
              <a:lnSpc>
                <a:spcPct val="200000"/>
              </a:lnSpc>
              <a:spcBef>
                <a:spcPct val="20000"/>
              </a:spcBef>
              <a:buClr>
                <a:srgbClr val="000000"/>
              </a:buClr>
              <a:buAutoNum type="arabicParenR"/>
              <a:defRPr/>
            </a:pPr>
            <a:r>
              <a:rPr kumimoji="1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이미지</a:t>
            </a:r>
            <a:r>
              <a:rPr kumimoji="1" lang="en-US" altLang="ko-KR" sz="1800" b="1" i="0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</a:t>
            </a:r>
            <a:r>
              <a:rPr kumimoji="1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데이터 학습</a:t>
            </a:r>
            <a:r>
              <a:rPr kumimoji="1" lang="ko-KR" altLang="en-US" sz="1800" i="0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</a:t>
            </a:r>
            <a:r>
              <a:rPr kumimoji="1" lang="en-US" altLang="ko-KR" sz="1800" i="0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:</a:t>
            </a:r>
            <a:r>
              <a:rPr kumimoji="1" lang="ko-KR" altLang="en-US" sz="1800" i="0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구글에서 제공하는 </a:t>
            </a:r>
            <a:r>
              <a:rPr kumimoji="1" lang="en-US" altLang="ko-KR" sz="1800" i="0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Teachable Machine</a:t>
            </a:r>
            <a:r>
              <a:rPr kumimoji="1" lang="ko-KR" altLang="en-US" sz="1800" i="0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통한 학습</a:t>
            </a:r>
          </a:p>
          <a:p>
            <a:pPr marL="342900" lvl="0" indent="-342900" algn="l" defTabSz="912932">
              <a:lnSpc>
                <a:spcPct val="200000"/>
              </a:lnSpc>
              <a:spcBef>
                <a:spcPct val="20000"/>
              </a:spcBef>
              <a:buClr>
                <a:srgbClr val="000000"/>
              </a:buClr>
              <a:buAutoNum type="arabicParenR"/>
              <a:defRPr/>
            </a:pPr>
            <a:r>
              <a:rPr kumimoji="1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이미지 모델 및 프로그램 구현</a:t>
            </a:r>
            <a:r>
              <a:rPr kumimoji="1" lang="ko-KR" altLang="en-US" sz="1800" i="0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</a:t>
            </a:r>
            <a:r>
              <a:rPr kumimoji="1" lang="en-US" altLang="ko-KR" sz="1800" i="0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:</a:t>
            </a:r>
            <a:r>
              <a:rPr kumimoji="1" lang="ko-KR" altLang="en-US" sz="1800" i="0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</a:t>
            </a:r>
            <a:r>
              <a:rPr kumimoji="1" lang="en-US" altLang="ko-KR" sz="1800" i="0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Tensorflow, Keras, Python</a:t>
            </a:r>
            <a:r>
              <a:rPr kumimoji="1" lang="ko-KR" altLang="en-US" sz="1800" i="0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를 통한 이미지 인식 프로그램 구현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Box 4097"/>
          <p:cNvSpPr txBox="1"/>
          <p:nvPr/>
        </p:nvSpPr>
        <p:spPr>
          <a:xfrm>
            <a:off x="3247407" y="365045"/>
            <a:ext cx="5691769" cy="6460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ctr" defTabSz="91293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600" b="1" i="0" baseline="0">
                <a:solidFill>
                  <a:srgbClr val="FF7C80">
                    <a:alpha val="100000"/>
                  </a:srgbClr>
                </a:solidFill>
                <a:latin typeface="야놀자 야체 B"/>
                <a:ea typeface="굴림"/>
              </a:rPr>
              <a:t>이미지 데이터 수집</a:t>
            </a:r>
          </a:p>
        </p:txBody>
      </p:sp>
      <p:sp>
        <p:nvSpPr>
          <p:cNvPr id="4099" name="자유형: 도형 4098"/>
          <p:cNvSpPr/>
          <p:nvPr/>
        </p:nvSpPr>
        <p:spPr>
          <a:xfrm>
            <a:off x="11626288" y="246043"/>
            <a:ext cx="485724" cy="501520"/>
          </a:xfrm>
          <a:custGeom>
            <a:avLst/>
            <a:gdLst>
              <a:gd name="T0" fmla="*/ 10664 w 306"/>
              <a:gd name="T1" fmla="*/ -26055 h 316"/>
              <a:gd name="T2" fmla="*/ 0 60000 65536"/>
              <a:gd name="T3" fmla="*/ -16772 w 306"/>
              <a:gd name="T4" fmla="*/ 21777 h 316"/>
              <a:gd name="T5" fmla="*/ 0 60000 65536"/>
              <a:gd name="T6" fmla="*/ -28091 w 306"/>
              <a:gd name="T7" fmla="*/ -25848 h 316"/>
              <a:gd name="T8" fmla="*/ 0 60000 65536"/>
              <a:gd name="T9" fmla="*/ -22189 w 306"/>
              <a:gd name="T10" fmla="*/ -5417 h 316"/>
              <a:gd name="T11" fmla="*/ 0 60000 65536"/>
              <a:gd name="T12" fmla="*/ -5211 w 306"/>
              <a:gd name="T13" fmla="*/ -25813 h 316"/>
              <a:gd name="T14" fmla="*/ 0 60000 65536"/>
              <a:gd name="T15" fmla="*/ 10664 w 306"/>
              <a:gd name="T16" fmla="*/ -26055 h 316"/>
              <a:gd name="T17" fmla="*/ 0 60000 65536"/>
              <a:gd name="T18" fmla="*/ 10664 w 306"/>
              <a:gd name="T19" fmla="*/ -26055 h 316"/>
              <a:gd name="T20" fmla="*/ 0 60000 65536"/>
              <a:gd name="T21" fmla="*/ 0 w 306"/>
              <a:gd name="T22" fmla="*/ 0 h 316"/>
              <a:gd name="T23" fmla="*/ 306 w 306"/>
              <a:gd name="T24" fmla="*/ 316 h 316"/>
            </a:gdLst>
            <a:ahLst/>
            <a:cxnLst>
              <a:cxn ang="T2">
                <a:pos x="T0" y="T1"/>
              </a:cxn>
              <a:cxn ang="T5">
                <a:pos x="T3" y="T4"/>
              </a:cxn>
              <a:cxn ang="T8">
                <a:pos x="T6" y="T7"/>
              </a:cxn>
              <a:cxn ang="T11">
                <a:pos x="T9" y="T10"/>
              </a:cxn>
              <a:cxn ang="T14">
                <a:pos x="T12" y="T13"/>
              </a:cxn>
              <a:cxn ang="T17">
                <a:pos x="T15" y="T16"/>
              </a:cxn>
              <a:cxn ang="T20">
                <a:pos x="T18" y="T19"/>
              </a:cxn>
            </a:cxnLst>
            <a:rect l="T21" t="T22" r="T23" b="T24"/>
            <a:pathLst>
              <a:path w="306" h="316">
                <a:moveTo>
                  <a:pt x="48" y="190"/>
                </a:moveTo>
                <a:cubicBezTo>
                  <a:pt x="54" y="147"/>
                  <a:pt x="42" y="82"/>
                  <a:pt x="72" y="55"/>
                </a:cubicBezTo>
                <a:cubicBezTo>
                  <a:pt x="102" y="27"/>
                  <a:pt x="196" y="0"/>
                  <a:pt x="230" y="25"/>
                </a:cubicBezTo>
                <a:cubicBezTo>
                  <a:pt x="264" y="50"/>
                  <a:pt x="306" y="142"/>
                  <a:pt x="275" y="203"/>
                </a:cubicBezTo>
                <a:cubicBezTo>
                  <a:pt x="244" y="265"/>
                  <a:pt x="76" y="316"/>
                  <a:pt x="38" y="314"/>
                </a:cubicBezTo>
                <a:cubicBezTo>
                  <a:pt x="0" y="311"/>
                  <a:pt x="42" y="233"/>
                  <a:pt x="48" y="190"/>
                </a:cubicBezTo>
                <a:lnTo>
                  <a:pt x="48" y="190"/>
                </a:lnTo>
                <a:close/>
              </a:path>
            </a:pathLst>
          </a:cu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lvl="0" algn="l">
              <a:buNone/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00" name="내용 개체 틀 2"/>
          <p:cNvSpPr>
            <a:spLocks noGrp="1"/>
          </p:cNvSpPr>
          <p:nvPr>
            <p:ph sz="half" idx="1"/>
          </p:nvPr>
        </p:nvSpPr>
        <p:spPr>
          <a:xfrm>
            <a:off x="754074" y="1554885"/>
            <a:ext cx="6564004" cy="4393646"/>
          </a:xfrm>
        </p:spPr>
        <p:txBody>
          <a:bodyPr vert="horz" wrap="square" lIns="91440" tIns="45720" rIns="91440" bIns="45720" anchor="t">
            <a:noAutofit/>
          </a:bodyPr>
          <a:lstStyle/>
          <a:p>
            <a:pPr marL="347708" lvl="0" indent="-347708" algn="l" defTabSz="912932" rtl="0" eaLnBrk="1" latinLnBrk="1" hangingPunct="1">
              <a:lnSpc>
                <a:spcPct val="250000"/>
              </a:lnSpc>
              <a:spcBef>
                <a:spcPct val="2000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kumimoji="1" lang="ko-KR" altLang="en-US" sz="180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이전 </a:t>
            </a:r>
            <a:r>
              <a:rPr kumimoji="1" lang="en-US" altLang="ko-KR" sz="180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Selenium</a:t>
            </a:r>
            <a:r>
              <a:rPr kumimoji="1" lang="ko-KR" altLang="en-US" sz="180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을 통한 </a:t>
            </a:r>
            <a:r>
              <a:rPr kumimoji="1" lang="ko-KR" altLang="en-US" sz="1800" i="0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크롤링을</a:t>
            </a:r>
            <a:r>
              <a:rPr kumimoji="1" lang="ko-KR" altLang="en-US" sz="180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통해 구글 이미지로 부터 제품 이미지를 수집 진행</a:t>
            </a:r>
            <a:endParaRPr kumimoji="1" lang="en-US" altLang="ko-KR" sz="1800" i="0" baseline="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347708" lvl="0" indent="-347708" algn="l" defTabSz="912932" rtl="0" eaLnBrk="1" latinLnBrk="1" hangingPunct="1">
              <a:lnSpc>
                <a:spcPct val="250000"/>
              </a:lnSpc>
              <a:spcBef>
                <a:spcPct val="2000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kumimoji="1" lang="ko-KR" altLang="en-US" sz="180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종 </a:t>
            </a:r>
            <a:r>
              <a:rPr kumimoji="1" lang="en-US" altLang="ko-KR" sz="180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41</a:t>
            </a:r>
            <a:r>
              <a:rPr kumimoji="1" lang="ko-KR" altLang="en-US" sz="180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가지의 제품</a:t>
            </a:r>
            <a:r>
              <a:rPr kumimoji="1" lang="en-US" altLang="ko-KR" sz="180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, </a:t>
            </a:r>
            <a:r>
              <a:rPr kumimoji="1" lang="ko-KR" altLang="en-US" sz="180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약 </a:t>
            </a:r>
            <a:r>
              <a:rPr kumimoji="1" lang="en-US" altLang="ko-KR" sz="180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6000</a:t>
            </a:r>
            <a:r>
              <a:rPr kumimoji="1" lang="ko-KR" altLang="en-US" sz="180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장의 데이터를 수집</a:t>
            </a:r>
            <a:endParaRPr kumimoji="1" lang="en-US" altLang="ko-KR" sz="180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347708" lvl="0" indent="-347708" algn="l" defTabSz="912932" rtl="0" eaLnBrk="1" latinLnBrk="1" hangingPunct="1">
              <a:lnSpc>
                <a:spcPct val="250000"/>
              </a:lnSpc>
              <a:spcBef>
                <a:spcPct val="2000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kumimoji="1" lang="ko-KR" altLang="en-US" sz="180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위 데이터에 대해 </a:t>
            </a:r>
            <a:r>
              <a:rPr kumimoji="1" lang="en-US" altLang="ko-KR" sz="180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training : test = 5 : 1 </a:t>
            </a:r>
            <a:r>
              <a:rPr kumimoji="1" lang="ko-KR" altLang="en-US" sz="180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비율로</a:t>
            </a:r>
            <a:endParaRPr kumimoji="1" lang="en-US" altLang="ko-KR" sz="180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0" lvl="0" indent="0" algn="l" defTabSz="912932" rtl="0" eaLnBrk="1" latinLnBrk="1" hangingPunct="1">
              <a:lnSpc>
                <a:spcPct val="250000"/>
              </a:lnSpc>
              <a:spcBef>
                <a:spcPct val="2000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  <a:defRPr/>
            </a:pPr>
            <a:r>
              <a:rPr kumimoji="1" lang="en-US" altLang="ko-KR" sz="180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    </a:t>
            </a:r>
            <a:r>
              <a:rPr kumimoji="1" lang="ko-KR" altLang="en-US" sz="180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데이터를 나눠 학습 및 검증 진행</a:t>
            </a:r>
            <a:endParaRPr kumimoji="1" lang="ko-KR" altLang="en-US" sz="1800" i="0" baseline="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2F282C8-33F8-4E5B-8A77-D0C0FC77F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472" y="987154"/>
            <a:ext cx="1980691" cy="424697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0D0A9C5-DA67-4F7C-8B37-DBB1517E9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4318" y="3715520"/>
            <a:ext cx="4843218" cy="2836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Box 4097"/>
          <p:cNvSpPr txBox="1"/>
          <p:nvPr/>
        </p:nvSpPr>
        <p:spPr>
          <a:xfrm>
            <a:off x="3247407" y="365045"/>
            <a:ext cx="5691769" cy="6460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ctr" defTabSz="91293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600" b="1" i="0" baseline="0">
                <a:solidFill>
                  <a:srgbClr val="FF7C80">
                    <a:alpha val="100000"/>
                  </a:srgbClr>
                </a:solidFill>
                <a:latin typeface="야놀자 야체 B"/>
                <a:ea typeface="굴림"/>
              </a:rPr>
              <a:t>이미지</a:t>
            </a:r>
            <a:r>
              <a:rPr kumimoji="1" lang="en-US" altLang="ko-KR" sz="3600" b="1" i="0" baseline="0">
                <a:solidFill>
                  <a:srgbClr val="FF7C80">
                    <a:alpha val="100000"/>
                  </a:srgbClr>
                </a:solidFill>
                <a:latin typeface="야놀자 야체 B"/>
                <a:ea typeface="굴림"/>
              </a:rPr>
              <a:t> </a:t>
            </a:r>
            <a:r>
              <a:rPr kumimoji="1" lang="ko-KR" altLang="en-US" sz="3600" b="1" i="0" baseline="0">
                <a:solidFill>
                  <a:srgbClr val="FF7C80">
                    <a:alpha val="100000"/>
                  </a:srgbClr>
                </a:solidFill>
                <a:latin typeface="야놀자 야체 B"/>
                <a:ea typeface="굴림"/>
              </a:rPr>
              <a:t>데이터 학습</a:t>
            </a:r>
            <a:endParaRPr kumimoji="1" lang="en-US" altLang="ko-KR" sz="3600" b="1" i="0" baseline="0">
              <a:solidFill>
                <a:srgbClr val="FF7C80">
                  <a:alpha val="100000"/>
                </a:srgbClr>
              </a:solidFill>
              <a:latin typeface="야놀자 야체 B"/>
              <a:ea typeface="굴림"/>
            </a:endParaRPr>
          </a:p>
        </p:txBody>
      </p:sp>
      <p:sp>
        <p:nvSpPr>
          <p:cNvPr id="4099" name="자유형: 도형 4098"/>
          <p:cNvSpPr/>
          <p:nvPr/>
        </p:nvSpPr>
        <p:spPr>
          <a:xfrm>
            <a:off x="11626288" y="246043"/>
            <a:ext cx="485724" cy="501520"/>
          </a:xfrm>
          <a:custGeom>
            <a:avLst/>
            <a:gdLst>
              <a:gd name="T0" fmla="*/ 10664 w 306"/>
              <a:gd name="T1" fmla="*/ -26055 h 316"/>
              <a:gd name="T2" fmla="*/ 0 60000 65536"/>
              <a:gd name="T3" fmla="*/ -16772 w 306"/>
              <a:gd name="T4" fmla="*/ 21777 h 316"/>
              <a:gd name="T5" fmla="*/ 0 60000 65536"/>
              <a:gd name="T6" fmla="*/ -28091 w 306"/>
              <a:gd name="T7" fmla="*/ -25848 h 316"/>
              <a:gd name="T8" fmla="*/ 0 60000 65536"/>
              <a:gd name="T9" fmla="*/ -22189 w 306"/>
              <a:gd name="T10" fmla="*/ -5417 h 316"/>
              <a:gd name="T11" fmla="*/ 0 60000 65536"/>
              <a:gd name="T12" fmla="*/ -5211 w 306"/>
              <a:gd name="T13" fmla="*/ -25813 h 316"/>
              <a:gd name="T14" fmla="*/ 0 60000 65536"/>
              <a:gd name="T15" fmla="*/ 10664 w 306"/>
              <a:gd name="T16" fmla="*/ -26055 h 316"/>
              <a:gd name="T17" fmla="*/ 0 60000 65536"/>
              <a:gd name="T18" fmla="*/ 10664 w 306"/>
              <a:gd name="T19" fmla="*/ -26055 h 316"/>
              <a:gd name="T20" fmla="*/ 0 60000 65536"/>
              <a:gd name="T21" fmla="*/ 0 w 306"/>
              <a:gd name="T22" fmla="*/ 0 h 316"/>
              <a:gd name="T23" fmla="*/ 306 w 306"/>
              <a:gd name="T24" fmla="*/ 316 h 316"/>
            </a:gdLst>
            <a:ahLst/>
            <a:cxnLst>
              <a:cxn ang="T2">
                <a:pos x="T0" y="T1"/>
              </a:cxn>
              <a:cxn ang="T5">
                <a:pos x="T3" y="T4"/>
              </a:cxn>
              <a:cxn ang="T8">
                <a:pos x="T6" y="T7"/>
              </a:cxn>
              <a:cxn ang="T11">
                <a:pos x="T9" y="T10"/>
              </a:cxn>
              <a:cxn ang="T14">
                <a:pos x="T12" y="T13"/>
              </a:cxn>
              <a:cxn ang="T17">
                <a:pos x="T15" y="T16"/>
              </a:cxn>
              <a:cxn ang="T20">
                <a:pos x="T18" y="T19"/>
              </a:cxn>
            </a:cxnLst>
            <a:rect l="T21" t="T22" r="T23" b="T24"/>
            <a:pathLst>
              <a:path w="306" h="316">
                <a:moveTo>
                  <a:pt x="48" y="190"/>
                </a:moveTo>
                <a:cubicBezTo>
                  <a:pt x="54" y="147"/>
                  <a:pt x="42" y="82"/>
                  <a:pt x="72" y="55"/>
                </a:cubicBezTo>
                <a:cubicBezTo>
                  <a:pt x="102" y="27"/>
                  <a:pt x="196" y="0"/>
                  <a:pt x="230" y="25"/>
                </a:cubicBezTo>
                <a:cubicBezTo>
                  <a:pt x="264" y="50"/>
                  <a:pt x="306" y="142"/>
                  <a:pt x="275" y="203"/>
                </a:cubicBezTo>
                <a:cubicBezTo>
                  <a:pt x="244" y="265"/>
                  <a:pt x="76" y="316"/>
                  <a:pt x="38" y="314"/>
                </a:cubicBezTo>
                <a:cubicBezTo>
                  <a:pt x="0" y="311"/>
                  <a:pt x="42" y="233"/>
                  <a:pt x="48" y="190"/>
                </a:cubicBezTo>
                <a:lnTo>
                  <a:pt x="48" y="190"/>
                </a:lnTo>
                <a:close/>
              </a:path>
            </a:pathLst>
          </a:cu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lvl="0" algn="l">
              <a:buNone/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00" name="내용 개체 틀 2"/>
          <p:cNvSpPr>
            <a:spLocks noGrp="1"/>
          </p:cNvSpPr>
          <p:nvPr>
            <p:ph sz="half" idx="1"/>
          </p:nvPr>
        </p:nvSpPr>
        <p:spPr>
          <a:xfrm>
            <a:off x="754075" y="1554885"/>
            <a:ext cx="10669215" cy="4393646"/>
          </a:xfrm>
        </p:spPr>
        <p:txBody>
          <a:bodyPr vert="horz" wrap="square" lIns="91440" tIns="45720" rIns="91440" bIns="45720" anchor="t">
            <a:noAutofit/>
          </a:bodyPr>
          <a:lstStyle/>
          <a:p>
            <a:pPr marL="347708" lvl="0" indent="-347708" algn="l" defTabSz="912932" rtl="0" eaLnBrk="1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kumimoji="1" lang="en-US" altLang="ko-KR" sz="200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Teachable</a:t>
            </a:r>
            <a:r>
              <a:rPr kumimoji="1" lang="ko-KR" altLang="en-US" sz="200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</a:t>
            </a:r>
            <a:r>
              <a:rPr kumimoji="1" lang="en-US" altLang="ko-KR" sz="200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Machine : </a:t>
            </a:r>
            <a:r>
              <a:rPr kumimoji="1" lang="ko-KR" altLang="en-US" sz="2000" i="0" baseline="0" dirty="0" err="1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머신러닝</a:t>
            </a:r>
            <a:r>
              <a:rPr kumimoji="1" lang="ko-KR" altLang="en-US" sz="200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모델을 빠르고 쉽고 모든 사람이 액세스할 수 있도록 하는 구글에서</a:t>
            </a:r>
            <a:r>
              <a:rPr kumimoji="1" lang="en-US" altLang="ko-KR" sz="200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</a:t>
            </a:r>
            <a:r>
              <a:rPr kumimoji="1" lang="ko-KR" altLang="en-US" sz="200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제공하는 웹 기반 도구</a:t>
            </a:r>
          </a:p>
          <a:p>
            <a:pPr marL="347708" lvl="0" indent="-347708" algn="l" defTabSz="912932" rtl="0" eaLnBrk="1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None/>
              <a:defRPr/>
            </a:pPr>
            <a:endParaRPr kumimoji="1" lang="ko-KR" altLang="en-US" sz="2000" i="0" baseline="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370000" lvl="0" indent="-370000" algn="l" defTabSz="912932">
              <a:lnSpc>
                <a:spcPct val="200000"/>
              </a:lnSpc>
              <a:spcBef>
                <a:spcPct val="20000"/>
              </a:spcBef>
              <a:buClr>
                <a:srgbClr val="000000">
                  <a:alpha val="100000"/>
                </a:srgbClr>
              </a:buClr>
              <a:buSzPct val="100000"/>
              <a:buAutoNum type="circleNumDbPlain"/>
              <a:defRPr/>
            </a:pPr>
            <a:r>
              <a:rPr kumimoji="1" lang="en-US" altLang="ko-KR" sz="200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Data Gathering (</a:t>
            </a:r>
            <a:r>
              <a:rPr kumimoji="1" lang="ko-KR" altLang="en-US" sz="200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데이터 수집</a:t>
            </a:r>
            <a:r>
              <a:rPr kumimoji="1" lang="en-US" altLang="ko-KR" sz="200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)</a:t>
            </a:r>
          </a:p>
          <a:p>
            <a:pPr marL="370000" lvl="0" indent="-370000" algn="l" defTabSz="912932">
              <a:lnSpc>
                <a:spcPct val="200000"/>
              </a:lnSpc>
              <a:spcBef>
                <a:spcPct val="20000"/>
              </a:spcBef>
              <a:buClr>
                <a:srgbClr val="000000">
                  <a:alpha val="100000"/>
                </a:srgbClr>
              </a:buClr>
              <a:buSzPct val="100000"/>
              <a:buAutoNum type="circleNumDbPlain"/>
              <a:defRPr/>
            </a:pPr>
            <a:r>
              <a:rPr kumimoji="1" lang="en-US" altLang="ko-KR" sz="200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Arranging Data (</a:t>
            </a:r>
            <a:r>
              <a:rPr kumimoji="1" lang="ko-KR" altLang="en-US" sz="200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데이터 정렬</a:t>
            </a:r>
            <a:r>
              <a:rPr kumimoji="1" lang="en-US" altLang="ko-KR" sz="200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)</a:t>
            </a:r>
            <a:endParaRPr kumimoji="1" lang="en-US" altLang="ko-KR" sz="2000" i="0" baseline="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370000" lvl="0" indent="-370000" algn="l" defTabSz="912932">
              <a:lnSpc>
                <a:spcPct val="200000"/>
              </a:lnSpc>
              <a:spcBef>
                <a:spcPct val="20000"/>
              </a:spcBef>
              <a:buClr>
                <a:srgbClr val="000000">
                  <a:alpha val="100000"/>
                </a:srgbClr>
              </a:buClr>
              <a:buSzPct val="100000"/>
              <a:buAutoNum type="circleNumDbPlain"/>
              <a:defRPr/>
            </a:pPr>
            <a:r>
              <a:rPr kumimoji="1" lang="en-US" altLang="ko-KR" sz="200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Training the Model (</a:t>
            </a:r>
            <a:r>
              <a:rPr kumimoji="1" lang="ko-KR" altLang="en-US" sz="200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모델 학습</a:t>
            </a:r>
            <a:r>
              <a:rPr kumimoji="1" lang="en-US" altLang="ko-KR" sz="200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)</a:t>
            </a:r>
            <a:endParaRPr kumimoji="1" lang="en-US" altLang="ko-KR" sz="2000" i="0" baseline="0" dirty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370000" lvl="0" indent="-370000" algn="l" defTabSz="912932">
              <a:lnSpc>
                <a:spcPct val="200000"/>
              </a:lnSpc>
              <a:spcBef>
                <a:spcPct val="20000"/>
              </a:spcBef>
              <a:buClr>
                <a:srgbClr val="000000">
                  <a:alpha val="100000"/>
                </a:srgbClr>
              </a:buClr>
              <a:buSzPct val="100000"/>
              <a:buAutoNum type="circleNumDbPlain"/>
              <a:defRPr/>
            </a:pPr>
            <a:r>
              <a:rPr kumimoji="1" lang="en-US" altLang="ko-KR" sz="200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Exporting the Model (</a:t>
            </a:r>
            <a:r>
              <a:rPr kumimoji="1" lang="ko-KR" altLang="en-US" sz="200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모델 추출</a:t>
            </a:r>
            <a:r>
              <a:rPr kumimoji="1" lang="en-US" altLang="ko-KR" sz="2000" i="0" baseline="0" dirty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)</a:t>
            </a:r>
          </a:p>
        </p:txBody>
      </p:sp>
      <p:pic>
        <p:nvPicPr>
          <p:cNvPr id="4101" name="그림 410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0" y="2780757"/>
            <a:ext cx="5516526" cy="32352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Box 4097"/>
          <p:cNvSpPr txBox="1"/>
          <p:nvPr/>
        </p:nvSpPr>
        <p:spPr>
          <a:xfrm>
            <a:off x="3247407" y="365045"/>
            <a:ext cx="5691769" cy="6460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ctr" defTabSz="91293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600" b="1" i="0" baseline="0">
                <a:solidFill>
                  <a:srgbClr val="FF7C80">
                    <a:alpha val="100000"/>
                  </a:srgbClr>
                </a:solidFill>
                <a:latin typeface="야놀자 야체 B"/>
                <a:ea typeface="굴림"/>
              </a:rPr>
              <a:t>이미지</a:t>
            </a:r>
            <a:r>
              <a:rPr kumimoji="1" lang="en-US" altLang="ko-KR" sz="3600" b="1" i="0" baseline="0">
                <a:solidFill>
                  <a:srgbClr val="FF7C80">
                    <a:alpha val="100000"/>
                  </a:srgbClr>
                </a:solidFill>
                <a:latin typeface="야놀자 야체 B"/>
                <a:ea typeface="굴림"/>
              </a:rPr>
              <a:t> </a:t>
            </a:r>
            <a:r>
              <a:rPr kumimoji="1" lang="ko-KR" altLang="en-US" sz="3600" b="1" i="0" baseline="0">
                <a:solidFill>
                  <a:srgbClr val="FF7C80">
                    <a:alpha val="100000"/>
                  </a:srgbClr>
                </a:solidFill>
                <a:latin typeface="야놀자 야체 B"/>
                <a:ea typeface="굴림"/>
              </a:rPr>
              <a:t>데이터 학습</a:t>
            </a:r>
          </a:p>
        </p:txBody>
      </p:sp>
      <p:sp>
        <p:nvSpPr>
          <p:cNvPr id="4099" name="자유형: 도형 4098"/>
          <p:cNvSpPr/>
          <p:nvPr/>
        </p:nvSpPr>
        <p:spPr>
          <a:xfrm>
            <a:off x="11626288" y="246043"/>
            <a:ext cx="485724" cy="501520"/>
          </a:xfrm>
          <a:custGeom>
            <a:avLst/>
            <a:gdLst>
              <a:gd name="T0" fmla="*/ 10664 w 306"/>
              <a:gd name="T1" fmla="*/ -26055 h 316"/>
              <a:gd name="T2" fmla="*/ 0 60000 65536"/>
              <a:gd name="T3" fmla="*/ -16772 w 306"/>
              <a:gd name="T4" fmla="*/ 21777 h 316"/>
              <a:gd name="T5" fmla="*/ 0 60000 65536"/>
              <a:gd name="T6" fmla="*/ -28091 w 306"/>
              <a:gd name="T7" fmla="*/ -25848 h 316"/>
              <a:gd name="T8" fmla="*/ 0 60000 65536"/>
              <a:gd name="T9" fmla="*/ -22189 w 306"/>
              <a:gd name="T10" fmla="*/ -5417 h 316"/>
              <a:gd name="T11" fmla="*/ 0 60000 65536"/>
              <a:gd name="T12" fmla="*/ -5211 w 306"/>
              <a:gd name="T13" fmla="*/ -25813 h 316"/>
              <a:gd name="T14" fmla="*/ 0 60000 65536"/>
              <a:gd name="T15" fmla="*/ 10664 w 306"/>
              <a:gd name="T16" fmla="*/ -26055 h 316"/>
              <a:gd name="T17" fmla="*/ 0 60000 65536"/>
              <a:gd name="T18" fmla="*/ 10664 w 306"/>
              <a:gd name="T19" fmla="*/ -26055 h 316"/>
              <a:gd name="T20" fmla="*/ 0 60000 65536"/>
              <a:gd name="T21" fmla="*/ 0 w 306"/>
              <a:gd name="T22" fmla="*/ 0 h 316"/>
              <a:gd name="T23" fmla="*/ 306 w 306"/>
              <a:gd name="T24" fmla="*/ 316 h 316"/>
            </a:gdLst>
            <a:ahLst/>
            <a:cxnLst>
              <a:cxn ang="T2">
                <a:pos x="T0" y="T1"/>
              </a:cxn>
              <a:cxn ang="T5">
                <a:pos x="T3" y="T4"/>
              </a:cxn>
              <a:cxn ang="T8">
                <a:pos x="T6" y="T7"/>
              </a:cxn>
              <a:cxn ang="T11">
                <a:pos x="T9" y="T10"/>
              </a:cxn>
              <a:cxn ang="T14">
                <a:pos x="T12" y="T13"/>
              </a:cxn>
              <a:cxn ang="T17">
                <a:pos x="T15" y="T16"/>
              </a:cxn>
              <a:cxn ang="T20">
                <a:pos x="T18" y="T19"/>
              </a:cxn>
            </a:cxnLst>
            <a:rect l="T21" t="T22" r="T23" b="T24"/>
            <a:pathLst>
              <a:path w="306" h="316">
                <a:moveTo>
                  <a:pt x="48" y="190"/>
                </a:moveTo>
                <a:cubicBezTo>
                  <a:pt x="54" y="147"/>
                  <a:pt x="42" y="82"/>
                  <a:pt x="72" y="55"/>
                </a:cubicBezTo>
                <a:cubicBezTo>
                  <a:pt x="102" y="27"/>
                  <a:pt x="196" y="0"/>
                  <a:pt x="230" y="25"/>
                </a:cubicBezTo>
                <a:cubicBezTo>
                  <a:pt x="264" y="50"/>
                  <a:pt x="306" y="142"/>
                  <a:pt x="275" y="203"/>
                </a:cubicBezTo>
                <a:cubicBezTo>
                  <a:pt x="244" y="265"/>
                  <a:pt x="76" y="316"/>
                  <a:pt x="38" y="314"/>
                </a:cubicBezTo>
                <a:cubicBezTo>
                  <a:pt x="0" y="311"/>
                  <a:pt x="42" y="233"/>
                  <a:pt x="48" y="190"/>
                </a:cubicBezTo>
                <a:lnTo>
                  <a:pt x="48" y="190"/>
                </a:lnTo>
                <a:close/>
              </a:path>
            </a:pathLst>
          </a:cu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lvl="0" algn="l">
              <a:buNone/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103" name="그림 4102"/>
          <p:cNvPicPr>
            <a:picLocks noChangeAspect="1"/>
          </p:cNvPicPr>
          <p:nvPr/>
        </p:nvPicPr>
        <p:blipFill rotWithShape="1">
          <a:blip r:embed="rId4"/>
          <a:srcRect l="16510" r="16510" b="-30"/>
          <a:stretch>
            <a:fillRect/>
          </a:stretch>
        </p:blipFill>
        <p:spPr>
          <a:xfrm>
            <a:off x="4511406" y="1196163"/>
            <a:ext cx="7202700" cy="5257971"/>
          </a:xfrm>
          <a:prstGeom prst="rect">
            <a:avLst/>
          </a:prstGeom>
        </p:spPr>
      </p:pic>
      <p:sp>
        <p:nvSpPr>
          <p:cNvPr id="4104" name="내용 개체 틀 2"/>
          <p:cNvSpPr>
            <a:spLocks noGrp="1"/>
          </p:cNvSpPr>
          <p:nvPr>
            <p:ph sz="half" idx="1"/>
          </p:nvPr>
        </p:nvSpPr>
        <p:spPr>
          <a:xfrm>
            <a:off x="754075" y="1556298"/>
            <a:ext cx="3613277" cy="4897836"/>
          </a:xfrm>
        </p:spPr>
        <p:txBody>
          <a:bodyPr vert="horz" wrap="square" lIns="91440" tIns="45720" rIns="91440" bIns="45720" anchor="t">
            <a:noAutofit/>
          </a:bodyPr>
          <a:lstStyle/>
          <a:p>
            <a:pPr marL="347708" lvl="0" indent="-347708" algn="l" defTabSz="912932" rtl="0" eaLnBrk="1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kumimoji="1" lang="en-US" altLang="ko-KR" sz="2000" i="0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Training Set : 5000 img</a:t>
            </a:r>
          </a:p>
          <a:p>
            <a:pPr marL="347708" lvl="0" indent="-347708" algn="l" defTabSz="912932" rtl="0" eaLnBrk="1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r>
              <a:rPr kumimoji="1" lang="en-US" altLang="ko-KR" sz="2000" i="0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Test Set : 1000 img</a:t>
            </a:r>
          </a:p>
          <a:p>
            <a:pPr marL="347708" lvl="0" indent="-347708" algn="l" defTabSz="912932" rtl="0" eaLnBrk="1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endParaRPr kumimoji="1" lang="en-US" altLang="ko-KR" sz="2000" i="0" baseline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347708" lvl="0" indent="-347708" algn="l" defTabSz="912932" rtl="0" eaLnBrk="1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Arial"/>
              <a:buChar char="•"/>
              <a:defRPr/>
            </a:pPr>
            <a:endParaRPr kumimoji="1" lang="en-US" altLang="ko-KR" sz="2000" i="0" baseline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370000" lvl="0" indent="-370000" algn="l" defTabSz="912932" rtl="0" eaLnBrk="1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Wingdings"/>
              <a:buChar char="ü"/>
              <a:defRPr/>
            </a:pPr>
            <a:r>
              <a:rPr kumimoji="1" lang="en-US" altLang="ko-KR" sz="2000" i="0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Epoch : 80 - 100</a:t>
            </a:r>
          </a:p>
          <a:p>
            <a:pPr marL="370000" lvl="0" indent="-370000" algn="l" defTabSz="912932" rtl="0" eaLnBrk="1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Wingdings"/>
              <a:buChar char="ü"/>
              <a:defRPr/>
            </a:pPr>
            <a:r>
              <a:rPr kumimoji="1" lang="en-US" altLang="ko-KR" sz="2000" i="0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Batch</a:t>
            </a:r>
            <a:r>
              <a:rPr kumimoji="1" lang="ko-KR" altLang="en-US" sz="2000" i="0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</a:t>
            </a:r>
            <a:r>
              <a:rPr kumimoji="1" lang="en-US" altLang="ko-KR" sz="2000" i="0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: 16 - 32</a:t>
            </a:r>
          </a:p>
          <a:p>
            <a:pPr marL="370000" lvl="0" indent="-370000" algn="l" defTabSz="912932" rtl="0" eaLnBrk="1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Wingdings"/>
              <a:buChar char="ü"/>
              <a:defRPr/>
            </a:pPr>
            <a:r>
              <a:rPr kumimoji="1" lang="en-US" altLang="ko-KR" sz="2000" b="0" i="0" spc="-100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Learning rate : 0.002-0.003</a:t>
            </a:r>
          </a:p>
        </p:txBody>
      </p:sp>
      <p:pic>
        <p:nvPicPr>
          <p:cNvPr id="4106" name="그림 4105"/>
          <p:cNvPicPr>
            <a:picLocks noChangeAspect="1"/>
          </p:cNvPicPr>
          <p:nvPr/>
        </p:nvPicPr>
        <p:blipFill rotWithShape="1">
          <a:blip r:embed="rId5"/>
          <a:srcRect r="560" b="55200"/>
          <a:stretch>
            <a:fillRect/>
          </a:stretch>
        </p:blipFill>
        <p:spPr>
          <a:xfrm>
            <a:off x="7824648" y="5229675"/>
            <a:ext cx="4033512" cy="14854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Box 4097"/>
          <p:cNvSpPr txBox="1"/>
          <p:nvPr/>
        </p:nvSpPr>
        <p:spPr>
          <a:xfrm>
            <a:off x="3247407" y="365045"/>
            <a:ext cx="5691769" cy="6460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ctr" defTabSz="91293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600" b="1" i="0" baseline="0">
                <a:solidFill>
                  <a:srgbClr val="FF7C80">
                    <a:alpha val="100000"/>
                  </a:srgbClr>
                </a:solidFill>
                <a:latin typeface="야놀자 야체 B"/>
                <a:ea typeface="굴림"/>
              </a:rPr>
              <a:t>프로그램 구현</a:t>
            </a:r>
          </a:p>
        </p:txBody>
      </p:sp>
      <p:sp>
        <p:nvSpPr>
          <p:cNvPr id="4099" name="자유형: 도형 4098"/>
          <p:cNvSpPr/>
          <p:nvPr/>
        </p:nvSpPr>
        <p:spPr>
          <a:xfrm>
            <a:off x="11626288" y="246043"/>
            <a:ext cx="485724" cy="501520"/>
          </a:xfrm>
          <a:custGeom>
            <a:avLst/>
            <a:gdLst>
              <a:gd name="T0" fmla="*/ 10664 w 306"/>
              <a:gd name="T1" fmla="*/ -26055 h 316"/>
              <a:gd name="T2" fmla="*/ 0 60000 65536"/>
              <a:gd name="T3" fmla="*/ -16772 w 306"/>
              <a:gd name="T4" fmla="*/ 21777 h 316"/>
              <a:gd name="T5" fmla="*/ 0 60000 65536"/>
              <a:gd name="T6" fmla="*/ -28091 w 306"/>
              <a:gd name="T7" fmla="*/ -25848 h 316"/>
              <a:gd name="T8" fmla="*/ 0 60000 65536"/>
              <a:gd name="T9" fmla="*/ -22189 w 306"/>
              <a:gd name="T10" fmla="*/ -5417 h 316"/>
              <a:gd name="T11" fmla="*/ 0 60000 65536"/>
              <a:gd name="T12" fmla="*/ -5211 w 306"/>
              <a:gd name="T13" fmla="*/ -25813 h 316"/>
              <a:gd name="T14" fmla="*/ 0 60000 65536"/>
              <a:gd name="T15" fmla="*/ 10664 w 306"/>
              <a:gd name="T16" fmla="*/ -26055 h 316"/>
              <a:gd name="T17" fmla="*/ 0 60000 65536"/>
              <a:gd name="T18" fmla="*/ 10664 w 306"/>
              <a:gd name="T19" fmla="*/ -26055 h 316"/>
              <a:gd name="T20" fmla="*/ 0 60000 65536"/>
              <a:gd name="T21" fmla="*/ 0 w 306"/>
              <a:gd name="T22" fmla="*/ 0 h 316"/>
              <a:gd name="T23" fmla="*/ 306 w 306"/>
              <a:gd name="T24" fmla="*/ 316 h 316"/>
            </a:gdLst>
            <a:ahLst/>
            <a:cxnLst>
              <a:cxn ang="T2">
                <a:pos x="T0" y="T1"/>
              </a:cxn>
              <a:cxn ang="T5">
                <a:pos x="T3" y="T4"/>
              </a:cxn>
              <a:cxn ang="T8">
                <a:pos x="T6" y="T7"/>
              </a:cxn>
              <a:cxn ang="T11">
                <a:pos x="T9" y="T10"/>
              </a:cxn>
              <a:cxn ang="T14">
                <a:pos x="T12" y="T13"/>
              </a:cxn>
              <a:cxn ang="T17">
                <a:pos x="T15" y="T16"/>
              </a:cxn>
              <a:cxn ang="T20">
                <a:pos x="T18" y="T19"/>
              </a:cxn>
            </a:cxnLst>
            <a:rect l="T21" t="T22" r="T23" b="T24"/>
            <a:pathLst>
              <a:path w="306" h="316">
                <a:moveTo>
                  <a:pt x="48" y="190"/>
                </a:moveTo>
                <a:cubicBezTo>
                  <a:pt x="54" y="147"/>
                  <a:pt x="42" y="82"/>
                  <a:pt x="72" y="55"/>
                </a:cubicBezTo>
                <a:cubicBezTo>
                  <a:pt x="102" y="27"/>
                  <a:pt x="196" y="0"/>
                  <a:pt x="230" y="25"/>
                </a:cubicBezTo>
                <a:cubicBezTo>
                  <a:pt x="264" y="50"/>
                  <a:pt x="306" y="142"/>
                  <a:pt x="275" y="203"/>
                </a:cubicBezTo>
                <a:cubicBezTo>
                  <a:pt x="244" y="265"/>
                  <a:pt x="76" y="316"/>
                  <a:pt x="38" y="314"/>
                </a:cubicBezTo>
                <a:cubicBezTo>
                  <a:pt x="0" y="311"/>
                  <a:pt x="42" y="233"/>
                  <a:pt x="48" y="190"/>
                </a:cubicBezTo>
                <a:lnTo>
                  <a:pt x="48" y="190"/>
                </a:lnTo>
                <a:close/>
              </a:path>
            </a:pathLst>
          </a:cu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lvl="0" algn="l">
              <a:buNone/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00" name="내용 개체 틀 2"/>
          <p:cNvSpPr>
            <a:spLocks noGrp="1"/>
          </p:cNvSpPr>
          <p:nvPr>
            <p:ph sz="half" idx="1"/>
          </p:nvPr>
        </p:nvSpPr>
        <p:spPr>
          <a:xfrm>
            <a:off x="760038" y="1338804"/>
            <a:ext cx="10671923" cy="4971276"/>
          </a:xfrm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912932">
              <a:lnSpc>
                <a:spcPct val="150000"/>
              </a:lnSpc>
              <a:spcBef>
                <a:spcPct val="20000"/>
              </a:spcBef>
              <a:buClr>
                <a:srgbClr val="000000">
                  <a:alpha val="100000"/>
                </a:srgbClr>
              </a:buClr>
              <a:buSzPct val="100000"/>
              <a:buNone/>
              <a:defRPr/>
            </a:pPr>
            <a:r>
              <a:rPr kumimoji="1" lang="en-US" altLang="ko-KR" sz="1400" b="1" i="0" baseline="0">
                <a:solidFill>
                  <a:srgbClr val="FF0000"/>
                </a:solidFill>
                <a:latin typeface="돋움"/>
                <a:ea typeface="돋움"/>
              </a:rPr>
              <a:t>import tensorflow.keras</a:t>
            </a:r>
            <a:r>
              <a:rPr kumimoji="1" lang="en-US" altLang="ko-KR" sz="1400" b="1" i="0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		</a:t>
            </a:r>
            <a:r>
              <a:rPr kumimoji="1" lang="en-US" altLang="ko-KR" sz="1400" b="1" i="0" baseline="0">
                <a:solidFill>
                  <a:srgbClr val="008000"/>
                </a:solidFill>
                <a:latin typeface="돋움"/>
                <a:ea typeface="돋움"/>
              </a:rPr>
              <a:t># 머신러닝 모델 라이브러리</a:t>
            </a:r>
            <a:endParaRPr kumimoji="1" lang="en-US" altLang="ko-KR" sz="1400" b="1" i="0" baseline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0" lvl="0" indent="0" algn="l" defTabSz="912932">
              <a:lnSpc>
                <a:spcPct val="150000"/>
              </a:lnSpc>
              <a:spcBef>
                <a:spcPct val="20000"/>
              </a:spcBef>
              <a:buClr>
                <a:srgbClr val="000000">
                  <a:alpha val="100000"/>
                </a:srgbClr>
              </a:buClr>
              <a:buSzPct val="100000"/>
              <a:buNone/>
              <a:defRPr/>
            </a:pPr>
            <a:r>
              <a:rPr kumimoji="1" lang="en-US" altLang="ko-KR" sz="1400" b="1" i="0" baseline="0">
                <a:solidFill>
                  <a:srgbClr val="FF0000"/>
                </a:solidFill>
                <a:latin typeface="돋움"/>
                <a:ea typeface="돋움"/>
              </a:rPr>
              <a:t>from PIL import Image, ImageOps</a:t>
            </a:r>
            <a:r>
              <a:rPr kumimoji="1" lang="en-US" altLang="ko-KR" sz="1400" b="1" i="0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		</a:t>
            </a:r>
            <a:r>
              <a:rPr kumimoji="1" lang="en-US" altLang="ko-KR" sz="1400" b="1" i="0" baseline="0">
                <a:solidFill>
                  <a:srgbClr val="008000"/>
                </a:solidFill>
                <a:latin typeface="돋움"/>
                <a:ea typeface="돋움"/>
              </a:rPr>
              <a:t># 이미지를 활용하기 위해 사용하는 라이브러리</a:t>
            </a:r>
            <a:endParaRPr kumimoji="1" lang="en-US" altLang="ko-KR" sz="1400" b="1" i="0" baseline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0" lvl="0" indent="0" algn="l" defTabSz="912932">
              <a:lnSpc>
                <a:spcPct val="150000"/>
              </a:lnSpc>
              <a:spcBef>
                <a:spcPct val="20000"/>
              </a:spcBef>
              <a:buClr>
                <a:srgbClr val="000000">
                  <a:alpha val="100000"/>
                </a:srgbClr>
              </a:buClr>
              <a:buSzPct val="100000"/>
              <a:buNone/>
              <a:defRPr/>
            </a:pPr>
            <a:r>
              <a:rPr kumimoji="1" lang="en-US" altLang="ko-KR" sz="1400" b="1" i="0" baseline="0">
                <a:solidFill>
                  <a:srgbClr val="FF0000"/>
                </a:solidFill>
                <a:latin typeface="돋움"/>
                <a:ea typeface="돋움"/>
              </a:rPr>
              <a:t>import numpy as np</a:t>
            </a:r>
            <a:r>
              <a:rPr kumimoji="1" lang="en-US" altLang="ko-KR" sz="1400" b="1" i="0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		</a:t>
            </a:r>
            <a:r>
              <a:rPr kumimoji="1" lang="en-US" altLang="ko-KR" sz="1400" b="1" i="0" baseline="0">
                <a:solidFill>
                  <a:srgbClr val="008000"/>
                </a:solidFill>
                <a:latin typeface="돋움"/>
                <a:ea typeface="돋움"/>
              </a:rPr>
              <a:t># 머신러닝 과정에서 배열 계산을 위해 사용하는 라이브러리</a:t>
            </a:r>
            <a:endParaRPr kumimoji="1" lang="en-US" altLang="ko-KR" sz="1400" b="1" i="0" baseline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0" lvl="0" indent="0" algn="l" defTabSz="912932">
              <a:lnSpc>
                <a:spcPct val="150000"/>
              </a:lnSpc>
              <a:spcBef>
                <a:spcPct val="20000"/>
              </a:spcBef>
              <a:buClr>
                <a:srgbClr val="000000">
                  <a:alpha val="100000"/>
                </a:srgbClr>
              </a:buClr>
              <a:buSzPct val="100000"/>
              <a:buNone/>
              <a:defRPr/>
            </a:pPr>
            <a:r>
              <a:rPr kumimoji="1" lang="en-US" altLang="ko-KR" sz="1400" b="1" i="0" baseline="0">
                <a:solidFill>
                  <a:srgbClr val="FF0000"/>
                </a:solidFill>
                <a:latin typeface="돋움"/>
                <a:ea typeface="돋움"/>
              </a:rPr>
              <a:t>import os</a:t>
            </a:r>
            <a:r>
              <a:rPr kumimoji="1" lang="en-US" altLang="ko-KR" sz="1400" b="1" i="0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                   </a:t>
            </a:r>
            <a:r>
              <a:rPr kumimoji="1" lang="ko-KR" altLang="en-US" sz="1400" b="1" i="0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			</a:t>
            </a:r>
            <a:r>
              <a:rPr kumimoji="1" lang="en-US" altLang="ko-KR" sz="1400" b="1" i="0" baseline="0">
                <a:solidFill>
                  <a:srgbClr val="008000"/>
                </a:solidFill>
                <a:latin typeface="돋움"/>
                <a:ea typeface="돋움"/>
              </a:rPr>
              <a:t># 윈도우 시스템을 활용하기 위한 라이브러리</a:t>
            </a:r>
            <a:endParaRPr kumimoji="1" lang="en-US" altLang="ko-KR" sz="1400" i="0" baseline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0" lvl="0" indent="0" algn="l" defTabSz="912932">
              <a:lnSpc>
                <a:spcPct val="150000"/>
              </a:lnSpc>
              <a:spcBef>
                <a:spcPct val="20000"/>
              </a:spcBef>
              <a:buClr>
                <a:srgbClr val="000000">
                  <a:alpha val="100000"/>
                </a:srgbClr>
              </a:buClr>
              <a:buSzPct val="100000"/>
              <a:buNone/>
              <a:defRPr/>
            </a:pPr>
            <a:endParaRPr kumimoji="1" lang="en-US" altLang="ko-KR" sz="1400" i="0" baseline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0" lvl="0" indent="0" algn="l" defTabSz="912932">
              <a:lnSpc>
                <a:spcPct val="150000"/>
              </a:lnSpc>
              <a:spcBef>
                <a:spcPct val="20000"/>
              </a:spcBef>
              <a:buClr>
                <a:srgbClr val="000000">
                  <a:alpha val="100000"/>
                </a:srgbClr>
              </a:buClr>
              <a:buSzPct val="100000"/>
              <a:buNone/>
              <a:defRPr/>
            </a:pPr>
            <a:r>
              <a:rPr kumimoji="1" lang="en-US" altLang="ko-KR" sz="1400" b="1" i="0" baseline="0">
                <a:solidFill>
                  <a:srgbClr val="008000"/>
                </a:solidFill>
                <a:latin typeface="돋움"/>
                <a:ea typeface="돋움"/>
              </a:rPr>
              <a:t># 학습시킨 데이터 인덱스 리스트</a:t>
            </a:r>
            <a:endParaRPr kumimoji="1" lang="en-US" altLang="ko-KR" sz="1400" i="0" baseline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0" lvl="0" indent="0" algn="l" defTabSz="912932">
              <a:lnSpc>
                <a:spcPct val="150000"/>
              </a:lnSpc>
              <a:spcBef>
                <a:spcPct val="20000"/>
              </a:spcBef>
              <a:buClr>
                <a:srgbClr val="000000">
                  <a:alpha val="100000"/>
                </a:srgbClr>
              </a:buClr>
              <a:buSzPct val="100000"/>
              <a:buNone/>
              <a:defRPr/>
            </a:pPr>
            <a:r>
              <a:rPr kumimoji="1" lang="en-US" altLang="ko-KR" sz="1400" i="0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datalist = </a:t>
            </a:r>
            <a:r>
              <a:rPr kumimoji="1" lang="en-US" altLang="ko-KR" sz="1400" i="1" baseline="0">
                <a:solidFill>
                  <a:srgbClr val="FF6600"/>
                </a:solidFill>
                <a:latin typeface="돋움"/>
                <a:ea typeface="돋움"/>
              </a:rPr>
              <a:t>['가지','감자','고추','고추장','달걀','당근','대파','돼지고기','된장','두부',</a:t>
            </a:r>
          </a:p>
          <a:p>
            <a:pPr marL="0" lvl="0" indent="0" algn="l" defTabSz="912932">
              <a:lnSpc>
                <a:spcPct val="150000"/>
              </a:lnSpc>
              <a:spcBef>
                <a:spcPct val="20000"/>
              </a:spcBef>
              <a:buClr>
                <a:srgbClr val="000000">
                  <a:alpha val="100000"/>
                </a:srgbClr>
              </a:buClr>
              <a:buSzPct val="100000"/>
              <a:buNone/>
              <a:defRPr/>
            </a:pPr>
            <a:r>
              <a:rPr kumimoji="1" lang="en-US" altLang="ko-KR" sz="1400" i="1" baseline="0">
                <a:solidFill>
                  <a:srgbClr val="FF6600"/>
                </a:solidFill>
                <a:latin typeface="돋움"/>
                <a:ea typeface="돋움"/>
              </a:rPr>
              <a:t>            '레몬','마늘','마요네즈','머스타드','무','바나나','바베큐 소스','배','버섯','복숭아',</a:t>
            </a:r>
          </a:p>
          <a:p>
            <a:pPr marL="0" lvl="0" indent="0" algn="l" defTabSz="912932">
              <a:lnSpc>
                <a:spcPct val="150000"/>
              </a:lnSpc>
              <a:spcBef>
                <a:spcPct val="20000"/>
              </a:spcBef>
              <a:buClr>
                <a:srgbClr val="000000">
                  <a:alpha val="100000"/>
                </a:srgbClr>
              </a:buClr>
              <a:buSzPct val="100000"/>
              <a:buNone/>
              <a:defRPr/>
            </a:pPr>
            <a:r>
              <a:rPr kumimoji="1" lang="en-US" altLang="ko-KR" sz="1400" i="1" baseline="0">
                <a:solidFill>
                  <a:srgbClr val="FF6600"/>
                </a:solidFill>
                <a:latin typeface="돋움"/>
                <a:ea typeface="돋움"/>
              </a:rPr>
              <a:t>            '사과','소고기','수박','슬라이스 치즈','시금치','식빵','양배추','양파','오렌지','오이',</a:t>
            </a:r>
          </a:p>
          <a:p>
            <a:pPr marL="0" lvl="0" indent="0" algn="l" defTabSz="912932">
              <a:lnSpc>
                <a:spcPct val="150000"/>
              </a:lnSpc>
              <a:spcBef>
                <a:spcPct val="20000"/>
              </a:spcBef>
              <a:buClr>
                <a:srgbClr val="000000">
                  <a:alpha val="100000"/>
                </a:srgbClr>
              </a:buClr>
              <a:buSzPct val="100000"/>
              <a:buNone/>
              <a:defRPr/>
            </a:pPr>
            <a:r>
              <a:rPr kumimoji="1" lang="en-US" altLang="ko-KR" sz="1400" i="1" baseline="0">
                <a:solidFill>
                  <a:srgbClr val="FF6600"/>
                </a:solidFill>
                <a:latin typeface="돋움"/>
                <a:ea typeface="돋움"/>
              </a:rPr>
              <a:t>            '요거트','우유','주스','참외','커피음료','케찹','콩나물','키위','토마토','파스타 소스','포도']</a:t>
            </a:r>
            <a:endParaRPr kumimoji="1" lang="en-US" altLang="ko-KR" sz="1400" i="0" baseline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0" lvl="0" indent="0" algn="l" defTabSz="912932">
              <a:lnSpc>
                <a:spcPct val="150000"/>
              </a:lnSpc>
              <a:spcBef>
                <a:spcPct val="20000"/>
              </a:spcBef>
              <a:buClr>
                <a:srgbClr val="000000">
                  <a:alpha val="100000"/>
                </a:srgbClr>
              </a:buClr>
              <a:buSzPct val="100000"/>
              <a:buNone/>
              <a:defRPr/>
            </a:pPr>
            <a:endParaRPr kumimoji="1" lang="en-US" altLang="ko-KR" sz="1400" i="0" baseline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0" lvl="0" indent="0" algn="l" defTabSz="912932">
              <a:lnSpc>
                <a:spcPct val="150000"/>
              </a:lnSpc>
              <a:spcBef>
                <a:spcPct val="20000"/>
              </a:spcBef>
              <a:buClr>
                <a:srgbClr val="000000">
                  <a:alpha val="100000"/>
                </a:srgbClr>
              </a:buClr>
              <a:buSzPct val="100000"/>
              <a:buNone/>
              <a:defRPr/>
            </a:pPr>
            <a:r>
              <a:rPr kumimoji="1" lang="en-US" altLang="ko-KR" sz="1400" b="1" i="0" baseline="0">
                <a:solidFill>
                  <a:srgbClr val="008000"/>
                </a:solidFill>
                <a:latin typeface="돋움"/>
                <a:ea typeface="돋움"/>
              </a:rPr>
              <a:t># 확률 계산을 위한 연산 진행</a:t>
            </a:r>
            <a:endParaRPr kumimoji="1" lang="en-US" altLang="ko-KR" sz="1400" i="0" baseline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0" lvl="0" indent="0" algn="l" defTabSz="912932">
              <a:lnSpc>
                <a:spcPct val="150000"/>
              </a:lnSpc>
              <a:spcBef>
                <a:spcPct val="20000"/>
              </a:spcBef>
              <a:buClr>
                <a:srgbClr val="000000">
                  <a:alpha val="100000"/>
                </a:srgbClr>
              </a:buClr>
              <a:buSzPct val="100000"/>
              <a:buNone/>
              <a:defRPr/>
            </a:pPr>
            <a:r>
              <a:rPr kumimoji="1" lang="en-US" altLang="ko-KR" sz="1400" i="0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answer_point=0      </a:t>
            </a:r>
            <a:r>
              <a:rPr kumimoji="1" lang="en-US" altLang="ko-KR" sz="1400" i="0" baseline="0">
                <a:solidFill>
                  <a:srgbClr val="008000"/>
                </a:solidFill>
                <a:latin typeface="돋움"/>
                <a:ea typeface="돋움"/>
              </a:rPr>
              <a:t># 정답</a:t>
            </a:r>
            <a:endParaRPr kumimoji="1" lang="en-US" altLang="ko-KR" sz="1400" i="0" baseline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0" lvl="0" indent="0" algn="l" defTabSz="912932">
              <a:lnSpc>
                <a:spcPct val="150000"/>
              </a:lnSpc>
              <a:spcBef>
                <a:spcPct val="20000"/>
              </a:spcBef>
              <a:buClr>
                <a:srgbClr val="000000">
                  <a:alpha val="100000"/>
                </a:srgbClr>
              </a:buClr>
              <a:buSzPct val="100000"/>
              <a:buNone/>
              <a:defRPr/>
            </a:pPr>
            <a:r>
              <a:rPr kumimoji="1" lang="en-US" altLang="ko-KR" sz="1400" i="0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wrong_point=0       </a:t>
            </a:r>
            <a:r>
              <a:rPr kumimoji="1" lang="en-US" altLang="ko-KR" sz="1400" i="0" baseline="0">
                <a:solidFill>
                  <a:srgbClr val="008000"/>
                </a:solidFill>
                <a:latin typeface="돋움"/>
                <a:ea typeface="돋움"/>
              </a:rPr>
              <a:t># 오답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Box 4097"/>
          <p:cNvSpPr txBox="1"/>
          <p:nvPr/>
        </p:nvSpPr>
        <p:spPr>
          <a:xfrm>
            <a:off x="3247407" y="365045"/>
            <a:ext cx="5691769" cy="6460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ctr" defTabSz="91293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600" b="1" i="0" baseline="0">
                <a:solidFill>
                  <a:srgbClr val="FF7C80">
                    <a:alpha val="100000"/>
                  </a:srgbClr>
                </a:solidFill>
                <a:latin typeface="야놀자 야체 B"/>
                <a:ea typeface="굴림"/>
              </a:rPr>
              <a:t>프로그램 구현</a:t>
            </a:r>
          </a:p>
        </p:txBody>
      </p:sp>
      <p:sp>
        <p:nvSpPr>
          <p:cNvPr id="4099" name="자유형: 도형 4098"/>
          <p:cNvSpPr/>
          <p:nvPr/>
        </p:nvSpPr>
        <p:spPr>
          <a:xfrm>
            <a:off x="11626288" y="246043"/>
            <a:ext cx="485724" cy="501520"/>
          </a:xfrm>
          <a:custGeom>
            <a:avLst/>
            <a:gdLst>
              <a:gd name="T0" fmla="*/ 10664 w 306"/>
              <a:gd name="T1" fmla="*/ -26055 h 316"/>
              <a:gd name="T2" fmla="*/ 0 60000 65536"/>
              <a:gd name="T3" fmla="*/ -16772 w 306"/>
              <a:gd name="T4" fmla="*/ 21777 h 316"/>
              <a:gd name="T5" fmla="*/ 0 60000 65536"/>
              <a:gd name="T6" fmla="*/ -28091 w 306"/>
              <a:gd name="T7" fmla="*/ -25848 h 316"/>
              <a:gd name="T8" fmla="*/ 0 60000 65536"/>
              <a:gd name="T9" fmla="*/ -22189 w 306"/>
              <a:gd name="T10" fmla="*/ -5417 h 316"/>
              <a:gd name="T11" fmla="*/ 0 60000 65536"/>
              <a:gd name="T12" fmla="*/ -5211 w 306"/>
              <a:gd name="T13" fmla="*/ -25813 h 316"/>
              <a:gd name="T14" fmla="*/ 0 60000 65536"/>
              <a:gd name="T15" fmla="*/ 10664 w 306"/>
              <a:gd name="T16" fmla="*/ -26055 h 316"/>
              <a:gd name="T17" fmla="*/ 0 60000 65536"/>
              <a:gd name="T18" fmla="*/ 10664 w 306"/>
              <a:gd name="T19" fmla="*/ -26055 h 316"/>
              <a:gd name="T20" fmla="*/ 0 60000 65536"/>
              <a:gd name="T21" fmla="*/ 0 w 306"/>
              <a:gd name="T22" fmla="*/ 0 h 316"/>
              <a:gd name="T23" fmla="*/ 306 w 306"/>
              <a:gd name="T24" fmla="*/ 316 h 316"/>
            </a:gdLst>
            <a:ahLst/>
            <a:cxnLst>
              <a:cxn ang="T2">
                <a:pos x="T0" y="T1"/>
              </a:cxn>
              <a:cxn ang="T5">
                <a:pos x="T3" y="T4"/>
              </a:cxn>
              <a:cxn ang="T8">
                <a:pos x="T6" y="T7"/>
              </a:cxn>
              <a:cxn ang="T11">
                <a:pos x="T9" y="T10"/>
              </a:cxn>
              <a:cxn ang="T14">
                <a:pos x="T12" y="T13"/>
              </a:cxn>
              <a:cxn ang="T17">
                <a:pos x="T15" y="T16"/>
              </a:cxn>
              <a:cxn ang="T20">
                <a:pos x="T18" y="T19"/>
              </a:cxn>
            </a:cxnLst>
            <a:rect l="T21" t="T22" r="T23" b="T24"/>
            <a:pathLst>
              <a:path w="306" h="316">
                <a:moveTo>
                  <a:pt x="48" y="190"/>
                </a:moveTo>
                <a:cubicBezTo>
                  <a:pt x="54" y="147"/>
                  <a:pt x="42" y="82"/>
                  <a:pt x="72" y="55"/>
                </a:cubicBezTo>
                <a:cubicBezTo>
                  <a:pt x="102" y="27"/>
                  <a:pt x="196" y="0"/>
                  <a:pt x="230" y="25"/>
                </a:cubicBezTo>
                <a:cubicBezTo>
                  <a:pt x="264" y="50"/>
                  <a:pt x="306" y="142"/>
                  <a:pt x="275" y="203"/>
                </a:cubicBezTo>
                <a:cubicBezTo>
                  <a:pt x="244" y="265"/>
                  <a:pt x="76" y="316"/>
                  <a:pt x="38" y="314"/>
                </a:cubicBezTo>
                <a:cubicBezTo>
                  <a:pt x="0" y="311"/>
                  <a:pt x="42" y="233"/>
                  <a:pt x="48" y="190"/>
                </a:cubicBezTo>
                <a:lnTo>
                  <a:pt x="48" y="190"/>
                </a:lnTo>
                <a:close/>
              </a:path>
            </a:pathLst>
          </a:cu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lvl="0" algn="l">
              <a:buNone/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00" name="내용 개체 틀 2"/>
          <p:cNvSpPr>
            <a:spLocks noGrp="1"/>
          </p:cNvSpPr>
          <p:nvPr>
            <p:ph sz="half" idx="1"/>
          </p:nvPr>
        </p:nvSpPr>
        <p:spPr>
          <a:xfrm>
            <a:off x="754075" y="1556298"/>
            <a:ext cx="10671923" cy="4392233"/>
          </a:xfrm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912932">
              <a:lnSpc>
                <a:spcPct val="150000"/>
              </a:lnSpc>
              <a:spcBef>
                <a:spcPct val="20000"/>
              </a:spcBef>
              <a:buClr>
                <a:srgbClr val="000000">
                  <a:alpha val="100000"/>
                </a:srgbClr>
              </a:buClr>
              <a:buSzPct val="100000"/>
              <a:buNone/>
              <a:defRPr/>
            </a:pPr>
            <a:r>
              <a:rPr kumimoji="1" lang="en-US" altLang="ko-KR" sz="1400" b="1" i="0" baseline="0">
                <a:solidFill>
                  <a:srgbClr val="008000"/>
                </a:solidFill>
                <a:latin typeface="돋움"/>
                <a:ea typeface="돋움"/>
              </a:rPr>
              <a:t># 학습 모델을 불러온다</a:t>
            </a:r>
          </a:p>
          <a:p>
            <a:pPr marL="0" lvl="0" indent="0" algn="l" defTabSz="912932">
              <a:lnSpc>
                <a:spcPct val="150000"/>
              </a:lnSpc>
              <a:spcBef>
                <a:spcPct val="20000"/>
              </a:spcBef>
              <a:buClr>
                <a:srgbClr val="000000">
                  <a:alpha val="100000"/>
                </a:srgbClr>
              </a:buClr>
              <a:buSzPct val="100000"/>
              <a:buNone/>
              <a:defRPr/>
            </a:pPr>
            <a:r>
              <a:rPr kumimoji="1" lang="en-US" altLang="ko-KR" sz="1400" i="0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model_filename = </a:t>
            </a:r>
            <a:r>
              <a:rPr kumimoji="1" lang="en-US" altLang="ko-KR" sz="1400" i="1" baseline="0">
                <a:solidFill>
                  <a:srgbClr val="FF6600"/>
                </a:solidFill>
                <a:latin typeface="돋움"/>
                <a:ea typeface="돋움"/>
              </a:rPr>
              <a:t>'D:\\냉장고\\keras_model.h5'</a:t>
            </a:r>
            <a:endParaRPr kumimoji="1" lang="en-US" altLang="ko-KR" sz="1400" i="0" baseline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0" lvl="0" indent="0" algn="l" defTabSz="912932">
              <a:lnSpc>
                <a:spcPct val="150000"/>
              </a:lnSpc>
              <a:spcBef>
                <a:spcPct val="20000"/>
              </a:spcBef>
              <a:buClr>
                <a:srgbClr val="000000">
                  <a:alpha val="100000"/>
                </a:srgbClr>
              </a:buClr>
              <a:buSzPct val="100000"/>
              <a:buNone/>
              <a:defRPr/>
            </a:pPr>
            <a:r>
              <a:rPr kumimoji="1" lang="en-US" altLang="ko-KR" sz="1400" i="0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model = tensorflow.keras.models.load_model(model_filename)</a:t>
            </a:r>
          </a:p>
          <a:p>
            <a:pPr marL="0" lvl="0" indent="0" algn="l" defTabSz="912932">
              <a:lnSpc>
                <a:spcPct val="150000"/>
              </a:lnSpc>
              <a:spcBef>
                <a:spcPct val="20000"/>
              </a:spcBef>
              <a:buClr>
                <a:srgbClr val="000000">
                  <a:alpha val="100000"/>
                </a:srgbClr>
              </a:buClr>
              <a:buSzPct val="100000"/>
              <a:buNone/>
              <a:defRPr/>
            </a:pPr>
            <a:endParaRPr kumimoji="1" lang="en-US" altLang="ko-KR" sz="1400" i="0" baseline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0" lvl="0" indent="0" algn="l" defTabSz="912932">
              <a:lnSpc>
                <a:spcPct val="150000"/>
              </a:lnSpc>
              <a:spcBef>
                <a:spcPct val="20000"/>
              </a:spcBef>
              <a:buClr>
                <a:srgbClr val="000000">
                  <a:alpha val="100000"/>
                </a:srgbClr>
              </a:buClr>
              <a:buSzPct val="100000"/>
              <a:buNone/>
              <a:defRPr/>
            </a:pPr>
            <a:r>
              <a:rPr kumimoji="1" lang="en-US" altLang="ko-KR" sz="1400" b="1" i="0" baseline="0">
                <a:solidFill>
                  <a:srgbClr val="008000"/>
                </a:solidFill>
                <a:latin typeface="돋움"/>
                <a:ea typeface="돋움"/>
              </a:rPr>
              <a:t># </a:t>
            </a:r>
            <a:r>
              <a:rPr kumimoji="1" lang="ko-KR" altLang="en-US" sz="1400" b="1" i="0" baseline="0">
                <a:solidFill>
                  <a:srgbClr val="008000"/>
                </a:solidFill>
                <a:latin typeface="돋움"/>
                <a:ea typeface="돋움"/>
              </a:rPr>
              <a:t>검증할 이미지 파일의 개수를 파악하고 결과를 출력할 </a:t>
            </a:r>
            <a:r>
              <a:rPr kumimoji="1" lang="en-US" altLang="ko-KR" sz="1400" b="1" i="0" baseline="0">
                <a:solidFill>
                  <a:srgbClr val="008000"/>
                </a:solidFill>
                <a:latin typeface="돋움"/>
                <a:ea typeface="돋움"/>
              </a:rPr>
              <a:t>txt</a:t>
            </a:r>
            <a:r>
              <a:rPr kumimoji="1" lang="ko-KR" altLang="en-US" sz="1400" b="1" i="0" baseline="0">
                <a:solidFill>
                  <a:srgbClr val="008000"/>
                </a:solidFill>
                <a:latin typeface="돋움"/>
                <a:ea typeface="돋움"/>
              </a:rPr>
              <a:t> 파일을 </a:t>
            </a:r>
            <a:r>
              <a:rPr kumimoji="1" lang="en-US" altLang="ko-KR" sz="1400" b="1" i="0" baseline="0">
                <a:solidFill>
                  <a:srgbClr val="008000"/>
                </a:solidFill>
                <a:latin typeface="돋움"/>
                <a:ea typeface="돋움"/>
              </a:rPr>
              <a:t>open</a:t>
            </a:r>
            <a:endParaRPr kumimoji="1" lang="ko-KR" altLang="en-US" sz="1400" i="0" baseline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0" lvl="0" indent="0" algn="l" defTabSz="912932">
              <a:lnSpc>
                <a:spcPct val="150000"/>
              </a:lnSpc>
              <a:spcBef>
                <a:spcPct val="20000"/>
              </a:spcBef>
              <a:buClr>
                <a:srgbClr val="000000">
                  <a:alpha val="100000"/>
                </a:srgbClr>
              </a:buClr>
              <a:buSzPct val="100000"/>
              <a:buNone/>
              <a:defRPr/>
            </a:pPr>
            <a:r>
              <a:rPr kumimoji="1" lang="en-US" altLang="ko-KR" sz="1400" i="0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img_size=len(os.listdir(</a:t>
            </a:r>
            <a:r>
              <a:rPr kumimoji="1" lang="en-US" altLang="ko-KR" sz="1400" i="1" baseline="0">
                <a:solidFill>
                  <a:srgbClr val="FF6600"/>
                </a:solidFill>
                <a:latin typeface="돋움"/>
                <a:ea typeface="돋움"/>
              </a:rPr>
              <a:t>'D:\\냉장고\\valid data'</a:t>
            </a:r>
            <a:r>
              <a:rPr kumimoji="1" lang="en-US" altLang="ko-KR" sz="1400" i="0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))</a:t>
            </a:r>
          </a:p>
          <a:p>
            <a:pPr marL="0" lvl="0" indent="0" algn="l" defTabSz="912932">
              <a:lnSpc>
                <a:spcPct val="150000"/>
              </a:lnSpc>
              <a:spcBef>
                <a:spcPct val="20000"/>
              </a:spcBef>
              <a:buClr>
                <a:srgbClr val="000000">
                  <a:alpha val="100000"/>
                </a:srgbClr>
              </a:buClr>
              <a:buSzPct val="100000"/>
              <a:buNone/>
              <a:defRPr/>
            </a:pPr>
            <a:r>
              <a:rPr kumimoji="1" lang="en-US" altLang="ko-KR" sz="1400" i="0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in_fp = open(</a:t>
            </a:r>
            <a:r>
              <a:rPr kumimoji="1" lang="en-US" altLang="ko-KR" sz="1400" i="1" baseline="0">
                <a:solidFill>
                  <a:srgbClr val="FF6600"/>
                </a:solidFill>
                <a:latin typeface="돋움"/>
                <a:ea typeface="돋움"/>
              </a:rPr>
              <a:t>"D:\\냉장고\\model_result.txt"</a:t>
            </a:r>
            <a:r>
              <a:rPr kumimoji="1" lang="en-US" altLang="ko-KR" sz="1400" i="0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,'w',encoding='UTF-8')</a:t>
            </a:r>
          </a:p>
          <a:p>
            <a:pPr marL="0" lvl="0" indent="0" algn="l" defTabSz="912932">
              <a:lnSpc>
                <a:spcPct val="150000"/>
              </a:lnSpc>
              <a:spcBef>
                <a:spcPct val="20000"/>
              </a:spcBef>
              <a:buClr>
                <a:srgbClr val="000000">
                  <a:alpha val="100000"/>
                </a:srgbClr>
              </a:buClr>
              <a:buSzPct val="100000"/>
              <a:buNone/>
              <a:defRPr/>
            </a:pPr>
            <a:endParaRPr kumimoji="1" lang="en-US" altLang="ko-KR" sz="1400" i="0" baseline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0" lvl="0" indent="0" algn="l" defTabSz="912932">
              <a:lnSpc>
                <a:spcPct val="150000"/>
              </a:lnSpc>
              <a:spcBef>
                <a:spcPct val="20000"/>
              </a:spcBef>
              <a:buClr>
                <a:srgbClr val="000000">
                  <a:alpha val="100000"/>
                </a:srgbClr>
              </a:buClr>
              <a:buSzPct val="100000"/>
              <a:buNone/>
              <a:defRPr/>
            </a:pPr>
            <a:r>
              <a:rPr kumimoji="1" lang="en-US" altLang="ko-KR" sz="1400" b="1" i="0" baseline="0">
                <a:solidFill>
                  <a:srgbClr val="008000"/>
                </a:solidFill>
                <a:latin typeface="돋움"/>
                <a:ea typeface="돋움"/>
              </a:rPr>
              <a:t># keras 모델에 입력할 올바른 모양의 배열을 만듬, 배열에 넣을 수 있는 이미지 수는 모양 튜플의 첫 번째 위치에 의해 결정</a:t>
            </a:r>
            <a:endParaRPr kumimoji="1" lang="en-US" altLang="ko-KR" sz="1400" i="0" baseline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0" lvl="0" indent="0" algn="l" defTabSz="912932">
              <a:lnSpc>
                <a:spcPct val="150000"/>
              </a:lnSpc>
              <a:spcBef>
                <a:spcPct val="20000"/>
              </a:spcBef>
              <a:buClr>
                <a:srgbClr val="000000">
                  <a:alpha val="100000"/>
                </a:srgbClr>
              </a:buClr>
              <a:buSzPct val="100000"/>
              <a:buNone/>
              <a:defRPr/>
            </a:pPr>
            <a:r>
              <a:rPr kumimoji="1" lang="en-US" altLang="ko-KR" sz="1400" i="0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data = np.ndarray(shape=(1, 224, 224, 3), dtype=np.float32)	</a:t>
            </a:r>
            <a:r>
              <a:rPr kumimoji="1" lang="en-US" altLang="ko-KR" sz="1400" b="1" i="0" baseline="0">
                <a:solidFill>
                  <a:srgbClr val="008000"/>
                </a:solidFill>
                <a:latin typeface="돋움"/>
                <a:ea typeface="돋움"/>
              </a:rPr>
              <a:t># jpg </a:t>
            </a:r>
            <a:r>
              <a:rPr kumimoji="1" lang="ko-KR" altLang="en-US" sz="1400" b="1" i="0" baseline="0">
                <a:solidFill>
                  <a:srgbClr val="008000"/>
                </a:solidFill>
                <a:latin typeface="돋움"/>
                <a:ea typeface="돋움"/>
              </a:rPr>
              <a:t>형식에 맞춰서 배열 생성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Box 4097"/>
          <p:cNvSpPr txBox="1"/>
          <p:nvPr/>
        </p:nvSpPr>
        <p:spPr>
          <a:xfrm>
            <a:off x="3247407" y="365045"/>
            <a:ext cx="5691769" cy="6460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ctr" defTabSz="91293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600" b="1" i="0" baseline="0">
                <a:solidFill>
                  <a:srgbClr val="FF7C80">
                    <a:alpha val="100000"/>
                  </a:srgbClr>
                </a:solidFill>
                <a:latin typeface="야놀자 야체 B"/>
                <a:ea typeface="굴림"/>
              </a:rPr>
              <a:t>프로그램 구현</a:t>
            </a:r>
          </a:p>
        </p:txBody>
      </p:sp>
      <p:sp>
        <p:nvSpPr>
          <p:cNvPr id="4099" name="자유형: 도형 4098"/>
          <p:cNvSpPr/>
          <p:nvPr/>
        </p:nvSpPr>
        <p:spPr>
          <a:xfrm>
            <a:off x="11626288" y="246043"/>
            <a:ext cx="485724" cy="501520"/>
          </a:xfrm>
          <a:custGeom>
            <a:avLst/>
            <a:gdLst>
              <a:gd name="T0" fmla="*/ 10664 w 306"/>
              <a:gd name="T1" fmla="*/ -26055 h 316"/>
              <a:gd name="T2" fmla="*/ 0 60000 65536"/>
              <a:gd name="T3" fmla="*/ -16772 w 306"/>
              <a:gd name="T4" fmla="*/ 21777 h 316"/>
              <a:gd name="T5" fmla="*/ 0 60000 65536"/>
              <a:gd name="T6" fmla="*/ -28091 w 306"/>
              <a:gd name="T7" fmla="*/ -25848 h 316"/>
              <a:gd name="T8" fmla="*/ 0 60000 65536"/>
              <a:gd name="T9" fmla="*/ -22189 w 306"/>
              <a:gd name="T10" fmla="*/ -5417 h 316"/>
              <a:gd name="T11" fmla="*/ 0 60000 65536"/>
              <a:gd name="T12" fmla="*/ -5211 w 306"/>
              <a:gd name="T13" fmla="*/ -25813 h 316"/>
              <a:gd name="T14" fmla="*/ 0 60000 65536"/>
              <a:gd name="T15" fmla="*/ 10664 w 306"/>
              <a:gd name="T16" fmla="*/ -26055 h 316"/>
              <a:gd name="T17" fmla="*/ 0 60000 65536"/>
              <a:gd name="T18" fmla="*/ 10664 w 306"/>
              <a:gd name="T19" fmla="*/ -26055 h 316"/>
              <a:gd name="T20" fmla="*/ 0 60000 65536"/>
              <a:gd name="T21" fmla="*/ 0 w 306"/>
              <a:gd name="T22" fmla="*/ 0 h 316"/>
              <a:gd name="T23" fmla="*/ 306 w 306"/>
              <a:gd name="T24" fmla="*/ 316 h 316"/>
            </a:gdLst>
            <a:ahLst/>
            <a:cxnLst>
              <a:cxn ang="T2">
                <a:pos x="T0" y="T1"/>
              </a:cxn>
              <a:cxn ang="T5">
                <a:pos x="T3" y="T4"/>
              </a:cxn>
              <a:cxn ang="T8">
                <a:pos x="T6" y="T7"/>
              </a:cxn>
              <a:cxn ang="T11">
                <a:pos x="T9" y="T10"/>
              </a:cxn>
              <a:cxn ang="T14">
                <a:pos x="T12" y="T13"/>
              </a:cxn>
              <a:cxn ang="T17">
                <a:pos x="T15" y="T16"/>
              </a:cxn>
              <a:cxn ang="T20">
                <a:pos x="T18" y="T19"/>
              </a:cxn>
            </a:cxnLst>
            <a:rect l="T21" t="T22" r="T23" b="T24"/>
            <a:pathLst>
              <a:path w="306" h="316">
                <a:moveTo>
                  <a:pt x="48" y="190"/>
                </a:moveTo>
                <a:cubicBezTo>
                  <a:pt x="54" y="147"/>
                  <a:pt x="42" y="82"/>
                  <a:pt x="72" y="55"/>
                </a:cubicBezTo>
                <a:cubicBezTo>
                  <a:pt x="102" y="27"/>
                  <a:pt x="196" y="0"/>
                  <a:pt x="230" y="25"/>
                </a:cubicBezTo>
                <a:cubicBezTo>
                  <a:pt x="264" y="50"/>
                  <a:pt x="306" y="142"/>
                  <a:pt x="275" y="203"/>
                </a:cubicBezTo>
                <a:cubicBezTo>
                  <a:pt x="244" y="265"/>
                  <a:pt x="76" y="316"/>
                  <a:pt x="38" y="314"/>
                </a:cubicBezTo>
                <a:cubicBezTo>
                  <a:pt x="0" y="311"/>
                  <a:pt x="42" y="233"/>
                  <a:pt x="48" y="190"/>
                </a:cubicBezTo>
                <a:lnTo>
                  <a:pt x="48" y="190"/>
                </a:lnTo>
                <a:close/>
              </a:path>
            </a:pathLst>
          </a:cu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lvl="0" algn="l">
              <a:buNone/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00" name="내용 개체 틀 2"/>
          <p:cNvSpPr>
            <a:spLocks noGrp="1"/>
          </p:cNvSpPr>
          <p:nvPr>
            <p:ph sz="half" idx="1"/>
          </p:nvPr>
        </p:nvSpPr>
        <p:spPr>
          <a:xfrm>
            <a:off x="754075" y="1340217"/>
            <a:ext cx="10671923" cy="5113917"/>
          </a:xfrm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912932">
              <a:lnSpc>
                <a:spcPct val="100000"/>
              </a:lnSpc>
              <a:spcBef>
                <a:spcPct val="20000"/>
              </a:spcBef>
              <a:buClr>
                <a:srgbClr val="000000">
                  <a:alpha val="100000"/>
                </a:srgbClr>
              </a:buClr>
              <a:buSzPct val="100000"/>
              <a:buNone/>
              <a:defRPr/>
            </a:pPr>
            <a:r>
              <a:rPr kumimoji="1" lang="en-US" altLang="ko-KR" sz="1200" i="0" baseline="0" dirty="0">
                <a:solidFill>
                  <a:schemeClr val="tx1"/>
                </a:solidFill>
                <a:latin typeface="돋움"/>
                <a:ea typeface="돋움"/>
              </a:rPr>
              <a:t>for n in range(</a:t>
            </a:r>
            <a:r>
              <a:rPr kumimoji="1" lang="en-US" altLang="ko-KR" sz="1200" i="0" baseline="0" dirty="0" err="1">
                <a:solidFill>
                  <a:schemeClr val="tx1"/>
                </a:solidFill>
                <a:latin typeface="돋움"/>
                <a:ea typeface="돋움"/>
              </a:rPr>
              <a:t>img_size</a:t>
            </a:r>
            <a:r>
              <a:rPr kumimoji="1" lang="en-US" altLang="ko-KR" sz="1200" i="0" baseline="0" dirty="0">
                <a:solidFill>
                  <a:schemeClr val="tx1"/>
                </a:solidFill>
                <a:latin typeface="돋움"/>
                <a:ea typeface="돋움"/>
              </a:rPr>
              <a:t>) : </a:t>
            </a:r>
          </a:p>
          <a:p>
            <a:pPr marL="0" lvl="0" indent="0" algn="l" defTabSz="912932">
              <a:lnSpc>
                <a:spcPct val="100000"/>
              </a:lnSpc>
              <a:spcBef>
                <a:spcPct val="20000"/>
              </a:spcBef>
              <a:buClr>
                <a:srgbClr val="000000">
                  <a:alpha val="100000"/>
                </a:srgbClr>
              </a:buClr>
              <a:buSzPct val="100000"/>
              <a:buNone/>
              <a:defRPr/>
            </a:pPr>
            <a:endParaRPr kumimoji="1" lang="en-US" altLang="ko-KR" sz="1200" i="0" baseline="0" dirty="0">
              <a:solidFill>
                <a:schemeClr val="tx1"/>
              </a:solidFill>
              <a:latin typeface="돋움"/>
              <a:ea typeface="돋움"/>
            </a:endParaRPr>
          </a:p>
          <a:p>
            <a:pPr marL="0" lvl="0" indent="0" algn="l" defTabSz="912932">
              <a:lnSpc>
                <a:spcPct val="100000"/>
              </a:lnSpc>
              <a:spcBef>
                <a:spcPct val="20000"/>
              </a:spcBef>
              <a:buClr>
                <a:srgbClr val="000000">
                  <a:alpha val="100000"/>
                </a:srgbClr>
              </a:buClr>
              <a:buSzPct val="100000"/>
              <a:buNone/>
              <a:defRPr/>
            </a:pPr>
            <a:r>
              <a:rPr kumimoji="1" lang="en-US" altLang="ko-KR" sz="1200" i="0" baseline="0" dirty="0">
                <a:solidFill>
                  <a:schemeClr val="tx1"/>
                </a:solidFill>
                <a:latin typeface="돋움"/>
                <a:ea typeface="돋움"/>
              </a:rPr>
              <a:t>    </a:t>
            </a:r>
            <a:r>
              <a:rPr kumimoji="1" lang="en-US" altLang="ko-KR" sz="1200" b="1" i="0" baseline="0" dirty="0">
                <a:solidFill>
                  <a:srgbClr val="008000"/>
                </a:solidFill>
                <a:latin typeface="돋움"/>
                <a:ea typeface="돋움"/>
              </a:rPr>
              <a:t># </a:t>
            </a:r>
            <a:r>
              <a:rPr kumimoji="1" lang="en-US" altLang="ko-KR" sz="1200" b="1" i="0" baseline="0" dirty="0" err="1">
                <a:solidFill>
                  <a:srgbClr val="008000"/>
                </a:solidFill>
                <a:latin typeface="돋움"/>
                <a:ea typeface="돋움"/>
              </a:rPr>
              <a:t>이미지의</a:t>
            </a:r>
            <a:r>
              <a:rPr kumimoji="1" lang="en-US" altLang="ko-KR" sz="1200" b="1" i="0" baseline="0" dirty="0">
                <a:solidFill>
                  <a:srgbClr val="008000"/>
                </a:solidFill>
                <a:latin typeface="돋움"/>
                <a:ea typeface="돋움"/>
              </a:rPr>
              <a:t> </a:t>
            </a:r>
            <a:r>
              <a:rPr kumimoji="1" lang="en-US" altLang="ko-KR" sz="1200" b="1" i="0" baseline="0" dirty="0" err="1">
                <a:solidFill>
                  <a:srgbClr val="008000"/>
                </a:solidFill>
                <a:latin typeface="돋움"/>
                <a:ea typeface="돋움"/>
              </a:rPr>
              <a:t>경로를</a:t>
            </a:r>
            <a:r>
              <a:rPr kumimoji="1" lang="en-US" altLang="ko-KR" sz="1200" b="1" i="0" baseline="0" dirty="0">
                <a:solidFill>
                  <a:srgbClr val="008000"/>
                </a:solidFill>
                <a:latin typeface="돋움"/>
                <a:ea typeface="돋움"/>
              </a:rPr>
              <a:t> </a:t>
            </a:r>
            <a:r>
              <a:rPr kumimoji="1" lang="en-US" altLang="ko-KR" sz="1200" b="1" i="0" baseline="0" dirty="0" err="1">
                <a:solidFill>
                  <a:srgbClr val="008000"/>
                </a:solidFill>
                <a:latin typeface="돋움"/>
                <a:ea typeface="돋움"/>
              </a:rPr>
              <a:t>설정</a:t>
            </a:r>
            <a:endParaRPr kumimoji="1" lang="en-US" altLang="ko-KR" sz="1200" i="0" baseline="0" dirty="0">
              <a:solidFill>
                <a:schemeClr val="tx1"/>
              </a:solidFill>
              <a:latin typeface="돋움"/>
              <a:ea typeface="돋움"/>
            </a:endParaRPr>
          </a:p>
          <a:p>
            <a:pPr marL="0" lvl="0" indent="0" algn="l" defTabSz="912932">
              <a:lnSpc>
                <a:spcPct val="100000"/>
              </a:lnSpc>
              <a:spcBef>
                <a:spcPct val="20000"/>
              </a:spcBef>
              <a:buClr>
                <a:srgbClr val="000000">
                  <a:alpha val="100000"/>
                </a:srgbClr>
              </a:buClr>
              <a:buSzPct val="100000"/>
              <a:buNone/>
              <a:defRPr/>
            </a:pPr>
            <a:r>
              <a:rPr kumimoji="1" lang="en-US" altLang="ko-KR" sz="1200" i="0" baseline="0" dirty="0">
                <a:solidFill>
                  <a:schemeClr val="tx1"/>
                </a:solidFill>
                <a:latin typeface="돋움"/>
                <a:ea typeface="돋움"/>
              </a:rPr>
              <a:t>    image = </a:t>
            </a:r>
            <a:r>
              <a:rPr kumimoji="1" lang="en-US" altLang="ko-KR" sz="1200" i="0" baseline="0" dirty="0" err="1">
                <a:solidFill>
                  <a:schemeClr val="tx1"/>
                </a:solidFill>
                <a:latin typeface="돋움"/>
                <a:ea typeface="돋움"/>
              </a:rPr>
              <a:t>Image.open</a:t>
            </a:r>
            <a:r>
              <a:rPr kumimoji="1" lang="en-US" altLang="ko-KR" sz="1200" i="0" baseline="0" dirty="0">
                <a:solidFill>
                  <a:schemeClr val="tx1"/>
                </a:solidFill>
                <a:latin typeface="돋움"/>
                <a:ea typeface="돋움"/>
              </a:rPr>
              <a:t>(</a:t>
            </a:r>
            <a:r>
              <a:rPr kumimoji="1" lang="en-US" altLang="ko-KR" sz="1200" i="1" baseline="0" dirty="0">
                <a:solidFill>
                  <a:srgbClr val="FF6600"/>
                </a:solidFill>
                <a:latin typeface="돋움"/>
                <a:ea typeface="돋움"/>
              </a:rPr>
              <a:t>'D:\\</a:t>
            </a:r>
            <a:r>
              <a:rPr kumimoji="1" lang="en-US" altLang="ko-KR" sz="1200" i="1" baseline="0" dirty="0" err="1">
                <a:solidFill>
                  <a:srgbClr val="FF6600"/>
                </a:solidFill>
                <a:latin typeface="돋움"/>
                <a:ea typeface="돋움"/>
              </a:rPr>
              <a:t>냉장고</a:t>
            </a:r>
            <a:r>
              <a:rPr kumimoji="1" lang="en-US" altLang="ko-KR" sz="1200" i="1" baseline="0" dirty="0">
                <a:solidFill>
                  <a:srgbClr val="FF6600"/>
                </a:solidFill>
                <a:latin typeface="돋움"/>
                <a:ea typeface="돋움"/>
              </a:rPr>
              <a:t>\\valid data\\</a:t>
            </a:r>
            <a:r>
              <a:rPr kumimoji="1" lang="en-US" altLang="ko-KR" sz="1200" i="1" baseline="0" dirty="0" err="1">
                <a:solidFill>
                  <a:srgbClr val="FF6600"/>
                </a:solidFill>
                <a:latin typeface="돋움"/>
                <a:ea typeface="돋움"/>
              </a:rPr>
              <a:t>img</a:t>
            </a:r>
            <a:r>
              <a:rPr kumimoji="1" lang="en-US" altLang="ko-KR" sz="1200" i="1" baseline="0" dirty="0">
                <a:solidFill>
                  <a:srgbClr val="FF6600"/>
                </a:solidFill>
                <a:latin typeface="돋움"/>
                <a:ea typeface="돋움"/>
              </a:rPr>
              <a:t> ('+str(n+1)+').jpg'</a:t>
            </a:r>
            <a:r>
              <a:rPr kumimoji="1" lang="en-US" altLang="ko-KR" sz="1200" i="0" baseline="0" dirty="0">
                <a:solidFill>
                  <a:schemeClr val="tx1"/>
                </a:solidFill>
                <a:latin typeface="돋움"/>
                <a:ea typeface="돋움"/>
              </a:rPr>
              <a:t>)</a:t>
            </a:r>
          </a:p>
          <a:p>
            <a:pPr marL="0" lvl="0" indent="0" algn="l" defTabSz="912932">
              <a:lnSpc>
                <a:spcPct val="100000"/>
              </a:lnSpc>
              <a:spcBef>
                <a:spcPct val="20000"/>
              </a:spcBef>
              <a:buClr>
                <a:srgbClr val="000000">
                  <a:alpha val="100000"/>
                </a:srgbClr>
              </a:buClr>
              <a:buSzPct val="100000"/>
              <a:buNone/>
              <a:defRPr/>
            </a:pPr>
            <a:endParaRPr kumimoji="1" lang="en-US" altLang="ko-KR" sz="1200" i="0" baseline="0" dirty="0">
              <a:solidFill>
                <a:schemeClr val="tx1"/>
              </a:solidFill>
              <a:latin typeface="돋움"/>
              <a:ea typeface="돋움"/>
            </a:endParaRPr>
          </a:p>
          <a:p>
            <a:pPr marL="0" lvl="0" indent="0" algn="l" defTabSz="912932">
              <a:lnSpc>
                <a:spcPct val="100000"/>
              </a:lnSpc>
              <a:spcBef>
                <a:spcPct val="20000"/>
              </a:spcBef>
              <a:buClr>
                <a:srgbClr val="000000">
                  <a:alpha val="100000"/>
                </a:srgbClr>
              </a:buClr>
              <a:buSzPct val="100000"/>
              <a:buNone/>
              <a:defRPr/>
            </a:pPr>
            <a:r>
              <a:rPr kumimoji="1" lang="en-US" altLang="ko-KR" sz="1200" i="0" baseline="0" dirty="0">
                <a:solidFill>
                  <a:schemeClr val="tx1"/>
                </a:solidFill>
                <a:latin typeface="돋움"/>
                <a:ea typeface="돋움"/>
              </a:rPr>
              <a:t>    </a:t>
            </a:r>
            <a:r>
              <a:rPr kumimoji="1" lang="en-US" altLang="ko-KR" sz="1200" b="1" i="0" baseline="0" dirty="0">
                <a:solidFill>
                  <a:srgbClr val="008000"/>
                </a:solidFill>
                <a:latin typeface="돋움"/>
                <a:ea typeface="돋움"/>
              </a:rPr>
              <a:t># TM2와 </a:t>
            </a:r>
            <a:r>
              <a:rPr kumimoji="1" lang="en-US" altLang="ko-KR" sz="1200" b="1" i="0" baseline="0" dirty="0" err="1">
                <a:solidFill>
                  <a:srgbClr val="008000"/>
                </a:solidFill>
                <a:latin typeface="돋움"/>
                <a:ea typeface="돋움"/>
              </a:rPr>
              <a:t>동일한</a:t>
            </a:r>
            <a:r>
              <a:rPr kumimoji="1" lang="en-US" altLang="ko-KR" sz="1200" b="1" i="0" baseline="0" dirty="0">
                <a:solidFill>
                  <a:srgbClr val="008000"/>
                </a:solidFill>
                <a:latin typeface="돋움"/>
                <a:ea typeface="돋움"/>
              </a:rPr>
              <a:t> </a:t>
            </a:r>
            <a:r>
              <a:rPr kumimoji="1" lang="en-US" altLang="ko-KR" sz="1200" b="1" i="0" baseline="0" dirty="0" err="1">
                <a:solidFill>
                  <a:srgbClr val="008000"/>
                </a:solidFill>
                <a:latin typeface="돋움"/>
                <a:ea typeface="돋움"/>
              </a:rPr>
              <a:t>전략으로</a:t>
            </a:r>
            <a:r>
              <a:rPr kumimoji="1" lang="en-US" altLang="ko-KR" sz="1200" b="1" i="0" baseline="0" dirty="0">
                <a:solidFill>
                  <a:srgbClr val="008000"/>
                </a:solidFill>
                <a:latin typeface="돋움"/>
                <a:ea typeface="돋움"/>
              </a:rPr>
              <a:t> </a:t>
            </a:r>
            <a:r>
              <a:rPr kumimoji="1" lang="en-US" altLang="ko-KR" sz="1200" b="1" i="0" baseline="0" dirty="0" err="1">
                <a:solidFill>
                  <a:srgbClr val="008000"/>
                </a:solidFill>
                <a:latin typeface="돋움"/>
                <a:ea typeface="돋움"/>
              </a:rPr>
              <a:t>이미지</a:t>
            </a:r>
            <a:r>
              <a:rPr kumimoji="1" lang="en-US" altLang="ko-KR" sz="1200" b="1" i="0" baseline="0" dirty="0">
                <a:solidFill>
                  <a:srgbClr val="008000"/>
                </a:solidFill>
                <a:latin typeface="돋움"/>
                <a:ea typeface="돋움"/>
              </a:rPr>
              <a:t> </a:t>
            </a:r>
            <a:r>
              <a:rPr kumimoji="1" lang="en-US" altLang="ko-KR" sz="1200" b="1" i="0" baseline="0" dirty="0" err="1">
                <a:solidFill>
                  <a:srgbClr val="008000"/>
                </a:solidFill>
                <a:latin typeface="돋움"/>
                <a:ea typeface="돋움"/>
              </a:rPr>
              <a:t>크기를</a:t>
            </a:r>
            <a:r>
              <a:rPr kumimoji="1" lang="en-US" altLang="ko-KR" sz="1200" b="1" i="0" baseline="0" dirty="0">
                <a:solidFill>
                  <a:srgbClr val="008000"/>
                </a:solidFill>
                <a:latin typeface="돋움"/>
                <a:ea typeface="돋움"/>
              </a:rPr>
              <a:t> 224x224로 </a:t>
            </a:r>
            <a:r>
              <a:rPr kumimoji="1" lang="en-US" altLang="ko-KR" sz="1200" b="1" i="0" baseline="0" dirty="0" err="1">
                <a:solidFill>
                  <a:srgbClr val="008000"/>
                </a:solidFill>
                <a:latin typeface="돋움"/>
                <a:ea typeface="돋움"/>
              </a:rPr>
              <a:t>조정합니다</a:t>
            </a:r>
            <a:r>
              <a:rPr kumimoji="1" lang="en-US" altLang="ko-KR" sz="1200" b="1" i="0" baseline="0" dirty="0">
                <a:solidFill>
                  <a:srgbClr val="008000"/>
                </a:solidFill>
                <a:latin typeface="돋움"/>
                <a:ea typeface="돋움"/>
              </a:rPr>
              <a:t>. </a:t>
            </a:r>
            <a:r>
              <a:rPr kumimoji="1" lang="en-US" altLang="ko-KR" sz="1200" b="1" i="0" baseline="0" dirty="0" err="1">
                <a:solidFill>
                  <a:srgbClr val="008000"/>
                </a:solidFill>
                <a:latin typeface="돋움"/>
                <a:ea typeface="돋움"/>
              </a:rPr>
              <a:t>이미지</a:t>
            </a:r>
            <a:r>
              <a:rPr kumimoji="1" lang="en-US" altLang="ko-KR" sz="1200" b="1" i="0" baseline="0" dirty="0">
                <a:solidFill>
                  <a:srgbClr val="008000"/>
                </a:solidFill>
                <a:latin typeface="돋움"/>
                <a:ea typeface="돋움"/>
              </a:rPr>
              <a:t> </a:t>
            </a:r>
            <a:r>
              <a:rPr kumimoji="1" lang="en-US" altLang="ko-KR" sz="1200" b="1" i="0" baseline="0" dirty="0" err="1">
                <a:solidFill>
                  <a:srgbClr val="008000"/>
                </a:solidFill>
                <a:latin typeface="돋움"/>
                <a:ea typeface="돋움"/>
              </a:rPr>
              <a:t>크기를</a:t>
            </a:r>
            <a:r>
              <a:rPr kumimoji="1" lang="en-US" altLang="ko-KR" sz="1200" b="1" i="0" baseline="0" dirty="0">
                <a:solidFill>
                  <a:srgbClr val="008000"/>
                </a:solidFill>
                <a:latin typeface="돋움"/>
                <a:ea typeface="돋움"/>
              </a:rPr>
              <a:t> 224x224 </a:t>
            </a:r>
            <a:r>
              <a:rPr kumimoji="1" lang="en-US" altLang="ko-KR" sz="1200" b="1" i="0" baseline="0" dirty="0" err="1">
                <a:solidFill>
                  <a:srgbClr val="008000"/>
                </a:solidFill>
                <a:latin typeface="돋움"/>
                <a:ea typeface="돋움"/>
              </a:rPr>
              <a:t>이상으로</a:t>
            </a:r>
            <a:r>
              <a:rPr kumimoji="1" lang="en-US" altLang="ko-KR" sz="1200" b="1" i="0" baseline="0" dirty="0">
                <a:solidFill>
                  <a:srgbClr val="008000"/>
                </a:solidFill>
                <a:latin typeface="돋움"/>
                <a:ea typeface="돋움"/>
              </a:rPr>
              <a:t> </a:t>
            </a:r>
            <a:r>
              <a:rPr kumimoji="1" lang="en-US" altLang="ko-KR" sz="1200" b="1" i="0" baseline="0" dirty="0" err="1">
                <a:solidFill>
                  <a:srgbClr val="008000"/>
                </a:solidFill>
                <a:latin typeface="돋움"/>
                <a:ea typeface="돋움"/>
              </a:rPr>
              <a:t>조정한</a:t>
            </a:r>
            <a:r>
              <a:rPr kumimoji="1" lang="en-US" altLang="ko-KR" sz="1200" b="1" i="0" baseline="0" dirty="0">
                <a:solidFill>
                  <a:srgbClr val="008000"/>
                </a:solidFill>
                <a:latin typeface="돋움"/>
                <a:ea typeface="돋움"/>
              </a:rPr>
              <a:t> </a:t>
            </a:r>
            <a:r>
              <a:rPr kumimoji="1" lang="en-US" altLang="ko-KR" sz="1200" b="1" i="0" baseline="0" dirty="0" err="1">
                <a:solidFill>
                  <a:srgbClr val="008000"/>
                </a:solidFill>
                <a:latin typeface="돋움"/>
                <a:ea typeface="돋움"/>
              </a:rPr>
              <a:t>다음</a:t>
            </a:r>
            <a:r>
              <a:rPr kumimoji="1" lang="en-US" altLang="ko-KR" sz="1200" b="1" i="0" baseline="0" dirty="0">
                <a:solidFill>
                  <a:srgbClr val="008000"/>
                </a:solidFill>
                <a:latin typeface="돋움"/>
                <a:ea typeface="돋움"/>
              </a:rPr>
              <a:t> </a:t>
            </a:r>
            <a:r>
              <a:rPr kumimoji="1" lang="en-US" altLang="ko-KR" sz="1200" b="1" i="0" baseline="0" dirty="0" err="1">
                <a:solidFill>
                  <a:srgbClr val="008000"/>
                </a:solidFill>
                <a:latin typeface="돋움"/>
                <a:ea typeface="돋움"/>
              </a:rPr>
              <a:t>중앙에서</a:t>
            </a:r>
            <a:r>
              <a:rPr kumimoji="1" lang="en-US" altLang="ko-KR" sz="1200" b="1" i="0" baseline="0" dirty="0">
                <a:solidFill>
                  <a:srgbClr val="008000"/>
                </a:solidFill>
                <a:latin typeface="돋움"/>
                <a:ea typeface="돋움"/>
              </a:rPr>
              <a:t> </a:t>
            </a:r>
            <a:r>
              <a:rPr kumimoji="1" lang="en-US" altLang="ko-KR" sz="1200" b="1" i="0" baseline="0" dirty="0" err="1">
                <a:solidFill>
                  <a:srgbClr val="008000"/>
                </a:solidFill>
                <a:latin typeface="돋움"/>
                <a:ea typeface="돋움"/>
              </a:rPr>
              <a:t>자르기</a:t>
            </a:r>
            <a:endParaRPr kumimoji="1" lang="en-US" altLang="ko-KR" sz="1200" i="0" baseline="0" dirty="0">
              <a:solidFill>
                <a:schemeClr val="tx1"/>
              </a:solidFill>
              <a:latin typeface="돋움"/>
              <a:ea typeface="돋움"/>
            </a:endParaRPr>
          </a:p>
          <a:p>
            <a:pPr marL="0" lvl="0" indent="0" algn="l" defTabSz="912932">
              <a:lnSpc>
                <a:spcPct val="100000"/>
              </a:lnSpc>
              <a:spcBef>
                <a:spcPct val="20000"/>
              </a:spcBef>
              <a:buClr>
                <a:srgbClr val="000000">
                  <a:alpha val="100000"/>
                </a:srgbClr>
              </a:buClr>
              <a:buSzPct val="100000"/>
              <a:buNone/>
              <a:defRPr/>
            </a:pPr>
            <a:r>
              <a:rPr kumimoji="1" lang="en-US" altLang="ko-KR" sz="1200" i="0" baseline="0" dirty="0">
                <a:solidFill>
                  <a:schemeClr val="tx1"/>
                </a:solidFill>
                <a:latin typeface="돋움"/>
                <a:ea typeface="돋움"/>
              </a:rPr>
              <a:t>    size = (224, 224)</a:t>
            </a:r>
          </a:p>
          <a:p>
            <a:pPr marL="0" lvl="0" indent="0" algn="l" defTabSz="912932">
              <a:lnSpc>
                <a:spcPct val="100000"/>
              </a:lnSpc>
              <a:spcBef>
                <a:spcPct val="20000"/>
              </a:spcBef>
              <a:buClr>
                <a:srgbClr val="000000">
                  <a:alpha val="100000"/>
                </a:srgbClr>
              </a:buClr>
              <a:buSzPct val="100000"/>
              <a:buNone/>
              <a:defRPr/>
            </a:pPr>
            <a:r>
              <a:rPr kumimoji="1" lang="en-US" altLang="ko-KR" sz="1200" i="0" baseline="0" dirty="0">
                <a:solidFill>
                  <a:schemeClr val="tx1"/>
                </a:solidFill>
                <a:latin typeface="돋움"/>
                <a:ea typeface="돋움"/>
              </a:rPr>
              <a:t>    image = </a:t>
            </a:r>
            <a:r>
              <a:rPr kumimoji="1" lang="en-US" altLang="ko-KR" sz="1200" i="0" baseline="0" dirty="0" err="1">
                <a:solidFill>
                  <a:schemeClr val="tx1"/>
                </a:solidFill>
                <a:latin typeface="돋움"/>
                <a:ea typeface="돋움"/>
              </a:rPr>
              <a:t>ImageOps.fit</a:t>
            </a:r>
            <a:r>
              <a:rPr kumimoji="1" lang="en-US" altLang="ko-KR" sz="1200" i="0" baseline="0" dirty="0">
                <a:solidFill>
                  <a:schemeClr val="tx1"/>
                </a:solidFill>
                <a:latin typeface="돋움"/>
                <a:ea typeface="돋움"/>
              </a:rPr>
              <a:t>(image, size, </a:t>
            </a:r>
            <a:r>
              <a:rPr kumimoji="1" lang="en-US" altLang="ko-KR" sz="1200" i="0" baseline="0" dirty="0" err="1">
                <a:solidFill>
                  <a:schemeClr val="tx1"/>
                </a:solidFill>
                <a:latin typeface="돋움"/>
                <a:ea typeface="돋움"/>
              </a:rPr>
              <a:t>Image.ANTIALIAS</a:t>
            </a:r>
            <a:r>
              <a:rPr kumimoji="1" lang="en-US" altLang="ko-KR" sz="1200" i="0" baseline="0" dirty="0">
                <a:solidFill>
                  <a:schemeClr val="tx1"/>
                </a:solidFill>
                <a:latin typeface="돋움"/>
                <a:ea typeface="돋움"/>
              </a:rPr>
              <a:t>)	</a:t>
            </a:r>
            <a:r>
              <a:rPr kumimoji="1" lang="en-US" altLang="ko-KR" sz="1200" b="1" i="0" baseline="0" dirty="0">
                <a:solidFill>
                  <a:srgbClr val="008000"/>
                </a:solidFill>
                <a:latin typeface="돋움"/>
                <a:ea typeface="돋움"/>
              </a:rPr>
              <a:t># </a:t>
            </a:r>
            <a:r>
              <a:rPr kumimoji="1" lang="ko-KR" altLang="en-US" sz="1200" b="1" i="0" baseline="0" dirty="0">
                <a:solidFill>
                  <a:srgbClr val="008000"/>
                </a:solidFill>
                <a:latin typeface="돋움"/>
                <a:ea typeface="돋움"/>
              </a:rPr>
              <a:t>해상도 변화로 인해 생기는 계단현상을 최소화 시키며 이미지 변환 실시</a:t>
            </a:r>
            <a:endParaRPr kumimoji="1" lang="en-US" altLang="ko-KR" sz="1200" b="1" i="0" baseline="0" dirty="0">
              <a:solidFill>
                <a:srgbClr val="008000"/>
              </a:solidFill>
              <a:latin typeface="돋움"/>
              <a:ea typeface="돋움"/>
            </a:endParaRPr>
          </a:p>
          <a:p>
            <a:pPr marL="0" lvl="0" indent="0" algn="l" defTabSz="912932">
              <a:lnSpc>
                <a:spcPct val="100000"/>
              </a:lnSpc>
              <a:spcBef>
                <a:spcPct val="20000"/>
              </a:spcBef>
              <a:buClr>
                <a:srgbClr val="000000">
                  <a:alpha val="100000"/>
                </a:srgbClr>
              </a:buClr>
              <a:buSzPct val="100000"/>
              <a:buNone/>
              <a:defRPr/>
            </a:pPr>
            <a:endParaRPr kumimoji="1" lang="en-US" altLang="ko-KR" sz="1200" i="0" baseline="0" dirty="0">
              <a:solidFill>
                <a:schemeClr val="tx1"/>
              </a:solidFill>
              <a:latin typeface="돋움"/>
              <a:ea typeface="돋움"/>
            </a:endParaRPr>
          </a:p>
          <a:p>
            <a:pPr marL="0" lvl="0" indent="0" algn="l" defTabSz="912932">
              <a:lnSpc>
                <a:spcPct val="100000"/>
              </a:lnSpc>
              <a:spcBef>
                <a:spcPct val="20000"/>
              </a:spcBef>
              <a:buClr>
                <a:srgbClr val="000000">
                  <a:alpha val="100000"/>
                </a:srgbClr>
              </a:buClr>
              <a:buSzPct val="100000"/>
              <a:buNone/>
              <a:defRPr/>
            </a:pPr>
            <a:r>
              <a:rPr kumimoji="1" lang="en-US" altLang="ko-KR" sz="1200" i="0" baseline="0" dirty="0">
                <a:solidFill>
                  <a:schemeClr val="tx1"/>
                </a:solidFill>
                <a:latin typeface="돋움"/>
                <a:ea typeface="돋움"/>
              </a:rPr>
              <a:t>    </a:t>
            </a:r>
            <a:r>
              <a:rPr kumimoji="1" lang="en-US" altLang="ko-KR" sz="1200" b="1" i="0" baseline="0" dirty="0">
                <a:solidFill>
                  <a:srgbClr val="FF6600"/>
                </a:solidFill>
                <a:latin typeface="돋움"/>
                <a:ea typeface="돋움"/>
              </a:rPr>
              <a:t>''' </a:t>
            </a:r>
            <a:r>
              <a:rPr kumimoji="1" lang="en-US" altLang="ko-KR" sz="1200" b="1" i="0" baseline="0" dirty="0" err="1">
                <a:solidFill>
                  <a:srgbClr val="FF6600"/>
                </a:solidFill>
                <a:latin typeface="돋움"/>
                <a:ea typeface="돋움"/>
              </a:rPr>
              <a:t>이미지</a:t>
            </a:r>
            <a:r>
              <a:rPr kumimoji="1" lang="en-US" altLang="ko-KR" sz="1200" b="1" i="0" baseline="0" dirty="0">
                <a:solidFill>
                  <a:srgbClr val="FF6600"/>
                </a:solidFill>
                <a:latin typeface="돋움"/>
                <a:ea typeface="돋움"/>
              </a:rPr>
              <a:t> </a:t>
            </a:r>
            <a:r>
              <a:rPr kumimoji="1" lang="en-US" altLang="ko-KR" sz="1200" b="1" i="0" baseline="0" dirty="0" err="1">
                <a:solidFill>
                  <a:srgbClr val="FF6600"/>
                </a:solidFill>
                <a:latin typeface="돋움"/>
                <a:ea typeface="돋움"/>
              </a:rPr>
              <a:t>전처리</a:t>
            </a:r>
            <a:r>
              <a:rPr kumimoji="1" lang="en-US" altLang="ko-KR" sz="1200" b="1" i="0" baseline="0" dirty="0">
                <a:solidFill>
                  <a:srgbClr val="FF6600"/>
                </a:solidFill>
                <a:latin typeface="돋움"/>
                <a:ea typeface="돋움"/>
              </a:rPr>
              <a:t> </a:t>
            </a:r>
            <a:r>
              <a:rPr kumimoji="1" lang="en-US" altLang="ko-KR" sz="1200" b="1" i="0" baseline="0" dirty="0" err="1">
                <a:solidFill>
                  <a:srgbClr val="FF6600"/>
                </a:solidFill>
                <a:latin typeface="돋움"/>
                <a:ea typeface="돋움"/>
              </a:rPr>
              <a:t>작업</a:t>
            </a:r>
            <a:r>
              <a:rPr kumimoji="1" lang="en-US" altLang="ko-KR" sz="1200" b="1" i="0" baseline="0" dirty="0">
                <a:solidFill>
                  <a:srgbClr val="FF6600"/>
                </a:solidFill>
                <a:latin typeface="돋움"/>
                <a:ea typeface="돋움"/>
              </a:rPr>
              <a:t> '''</a:t>
            </a:r>
            <a:endParaRPr kumimoji="1" lang="en-US" altLang="ko-KR" sz="1200" i="0" baseline="0" dirty="0">
              <a:solidFill>
                <a:schemeClr val="tx1"/>
              </a:solidFill>
              <a:latin typeface="돋움"/>
              <a:ea typeface="돋움"/>
            </a:endParaRPr>
          </a:p>
          <a:p>
            <a:pPr marL="0" lvl="0" indent="0" algn="l" defTabSz="912932">
              <a:lnSpc>
                <a:spcPct val="100000"/>
              </a:lnSpc>
              <a:spcBef>
                <a:spcPct val="20000"/>
              </a:spcBef>
              <a:buClr>
                <a:srgbClr val="000000">
                  <a:alpha val="100000"/>
                </a:srgbClr>
              </a:buClr>
              <a:buSzPct val="100000"/>
              <a:buNone/>
              <a:defRPr/>
            </a:pPr>
            <a:r>
              <a:rPr kumimoji="1" lang="en-US" altLang="ko-KR" sz="1200" i="0" baseline="0" dirty="0">
                <a:solidFill>
                  <a:schemeClr val="tx1"/>
                </a:solidFill>
                <a:latin typeface="돋움"/>
                <a:ea typeface="돋움"/>
              </a:rPr>
              <a:t>    </a:t>
            </a:r>
            <a:r>
              <a:rPr kumimoji="1" lang="en-US" altLang="ko-KR" sz="1200" b="1" i="0" baseline="0" dirty="0">
                <a:solidFill>
                  <a:srgbClr val="008000"/>
                </a:solidFill>
                <a:latin typeface="돋움"/>
                <a:ea typeface="돋움"/>
              </a:rPr>
              <a:t># </a:t>
            </a:r>
            <a:r>
              <a:rPr kumimoji="1" lang="en-US" altLang="ko-KR" sz="1200" b="1" i="0" baseline="0" dirty="0" err="1">
                <a:solidFill>
                  <a:srgbClr val="008000"/>
                </a:solidFill>
                <a:latin typeface="돋움"/>
                <a:ea typeface="돋움"/>
              </a:rPr>
              <a:t>이미지를</a:t>
            </a:r>
            <a:r>
              <a:rPr kumimoji="1" lang="en-US" altLang="ko-KR" sz="1200" b="1" i="0" baseline="0" dirty="0">
                <a:solidFill>
                  <a:srgbClr val="008000"/>
                </a:solidFill>
                <a:latin typeface="돋움"/>
                <a:ea typeface="돋움"/>
              </a:rPr>
              <a:t> </a:t>
            </a:r>
            <a:r>
              <a:rPr kumimoji="1" lang="en-US" altLang="ko-KR" sz="1200" b="1" i="0" baseline="0" dirty="0" err="1">
                <a:solidFill>
                  <a:srgbClr val="008000"/>
                </a:solidFill>
                <a:latin typeface="돋움"/>
                <a:ea typeface="돋움"/>
              </a:rPr>
              <a:t>numpy</a:t>
            </a:r>
            <a:r>
              <a:rPr kumimoji="1" lang="en-US" altLang="ko-KR" sz="1200" b="1" i="0" baseline="0" dirty="0">
                <a:solidFill>
                  <a:srgbClr val="008000"/>
                </a:solidFill>
                <a:latin typeface="돋움"/>
                <a:ea typeface="돋움"/>
              </a:rPr>
              <a:t> </a:t>
            </a:r>
            <a:r>
              <a:rPr kumimoji="1" lang="en-US" altLang="ko-KR" sz="1200" b="1" i="0" baseline="0" dirty="0" err="1">
                <a:solidFill>
                  <a:srgbClr val="008000"/>
                </a:solidFill>
                <a:latin typeface="돋움"/>
                <a:ea typeface="돋움"/>
              </a:rPr>
              <a:t>배열로</a:t>
            </a:r>
            <a:r>
              <a:rPr kumimoji="1" lang="en-US" altLang="ko-KR" sz="1200" b="1" i="0" baseline="0" dirty="0">
                <a:solidFill>
                  <a:srgbClr val="008000"/>
                </a:solidFill>
                <a:latin typeface="돋움"/>
                <a:ea typeface="돋움"/>
              </a:rPr>
              <a:t> </a:t>
            </a:r>
            <a:r>
              <a:rPr kumimoji="1" lang="en-US" altLang="ko-KR" sz="1200" b="1" i="0" baseline="0" dirty="0" err="1">
                <a:solidFill>
                  <a:srgbClr val="008000"/>
                </a:solidFill>
                <a:latin typeface="돋움"/>
                <a:ea typeface="돋움"/>
              </a:rPr>
              <a:t>변환</a:t>
            </a:r>
            <a:endParaRPr kumimoji="1" lang="en-US" altLang="ko-KR" sz="1200" i="0" baseline="0" dirty="0">
              <a:solidFill>
                <a:schemeClr val="tx1"/>
              </a:solidFill>
              <a:latin typeface="돋움"/>
              <a:ea typeface="돋움"/>
            </a:endParaRPr>
          </a:p>
          <a:p>
            <a:pPr marL="0" lvl="0" indent="0" algn="l" defTabSz="912932">
              <a:lnSpc>
                <a:spcPct val="100000"/>
              </a:lnSpc>
              <a:spcBef>
                <a:spcPct val="20000"/>
              </a:spcBef>
              <a:buClr>
                <a:srgbClr val="000000">
                  <a:alpha val="100000"/>
                </a:srgbClr>
              </a:buClr>
              <a:buSzPct val="100000"/>
              <a:buNone/>
              <a:defRPr/>
            </a:pPr>
            <a:r>
              <a:rPr kumimoji="1" lang="en-US" altLang="ko-KR" sz="1200" i="0" baseline="0" dirty="0">
                <a:solidFill>
                  <a:schemeClr val="tx1"/>
                </a:solidFill>
                <a:latin typeface="돋움"/>
                <a:ea typeface="돋움"/>
              </a:rPr>
              <a:t>    </a:t>
            </a:r>
            <a:r>
              <a:rPr kumimoji="1" lang="en-US" altLang="ko-KR" sz="1200" i="0" baseline="0" dirty="0" err="1">
                <a:solidFill>
                  <a:schemeClr val="tx1"/>
                </a:solidFill>
                <a:latin typeface="돋움"/>
                <a:ea typeface="돋움"/>
              </a:rPr>
              <a:t>image_array</a:t>
            </a:r>
            <a:r>
              <a:rPr kumimoji="1" lang="en-US" altLang="ko-KR" sz="1200" i="0" baseline="0" dirty="0">
                <a:solidFill>
                  <a:schemeClr val="tx1"/>
                </a:solidFill>
                <a:latin typeface="돋움"/>
                <a:ea typeface="돋움"/>
              </a:rPr>
              <a:t> = </a:t>
            </a:r>
            <a:r>
              <a:rPr kumimoji="1" lang="en-US" altLang="ko-KR" sz="1200" i="0" baseline="0" dirty="0" err="1">
                <a:solidFill>
                  <a:schemeClr val="tx1"/>
                </a:solidFill>
                <a:latin typeface="돋움"/>
                <a:ea typeface="돋움"/>
              </a:rPr>
              <a:t>np.asarray</a:t>
            </a:r>
            <a:r>
              <a:rPr kumimoji="1" lang="en-US" altLang="ko-KR" sz="1200" i="0" baseline="0" dirty="0">
                <a:solidFill>
                  <a:schemeClr val="tx1"/>
                </a:solidFill>
                <a:latin typeface="돋움"/>
                <a:ea typeface="돋움"/>
              </a:rPr>
              <a:t>(image)</a:t>
            </a:r>
          </a:p>
          <a:p>
            <a:pPr marL="0" lvl="0" indent="0" algn="l" defTabSz="912932">
              <a:lnSpc>
                <a:spcPct val="100000"/>
              </a:lnSpc>
              <a:spcBef>
                <a:spcPct val="20000"/>
              </a:spcBef>
              <a:buClr>
                <a:srgbClr val="000000">
                  <a:alpha val="100000"/>
                </a:srgbClr>
              </a:buClr>
              <a:buSzPct val="100000"/>
              <a:buNone/>
              <a:defRPr/>
            </a:pPr>
            <a:r>
              <a:rPr kumimoji="1" lang="en-US" altLang="ko-KR" sz="1200" i="0" baseline="0" dirty="0">
                <a:solidFill>
                  <a:schemeClr val="tx1"/>
                </a:solidFill>
                <a:latin typeface="돋움"/>
                <a:ea typeface="돋움"/>
              </a:rPr>
              <a:t>    </a:t>
            </a:r>
            <a:r>
              <a:rPr kumimoji="1" lang="en-US" altLang="ko-KR" sz="1200" b="1" i="0" baseline="0" dirty="0">
                <a:solidFill>
                  <a:srgbClr val="008000"/>
                </a:solidFill>
                <a:latin typeface="돋움"/>
                <a:ea typeface="돋움"/>
              </a:rPr>
              <a:t># </a:t>
            </a:r>
            <a:r>
              <a:rPr kumimoji="1" lang="en-US" altLang="ko-KR" sz="1200" b="1" i="0" baseline="0" dirty="0" err="1">
                <a:solidFill>
                  <a:srgbClr val="008000"/>
                </a:solidFill>
                <a:latin typeface="돋움"/>
                <a:ea typeface="돋움"/>
              </a:rPr>
              <a:t>이미지</a:t>
            </a:r>
            <a:r>
              <a:rPr kumimoji="1" lang="en-US" altLang="ko-KR" sz="1200" b="1" i="0" baseline="0" dirty="0">
                <a:solidFill>
                  <a:srgbClr val="008000"/>
                </a:solidFill>
                <a:latin typeface="돋움"/>
                <a:ea typeface="돋움"/>
              </a:rPr>
              <a:t> </a:t>
            </a:r>
            <a:r>
              <a:rPr kumimoji="1" lang="en-US" altLang="ko-KR" sz="1200" b="1" i="0" baseline="0" dirty="0" err="1">
                <a:solidFill>
                  <a:srgbClr val="008000"/>
                </a:solidFill>
                <a:latin typeface="돋움"/>
                <a:ea typeface="돋움"/>
              </a:rPr>
              <a:t>정규화</a:t>
            </a:r>
            <a:endParaRPr kumimoji="1" lang="en-US" altLang="ko-KR" sz="1200" i="0" baseline="0" dirty="0">
              <a:solidFill>
                <a:schemeClr val="tx1"/>
              </a:solidFill>
              <a:latin typeface="돋움"/>
              <a:ea typeface="돋움"/>
            </a:endParaRPr>
          </a:p>
          <a:p>
            <a:pPr marL="0" lvl="0" indent="0" algn="l" defTabSz="912932">
              <a:lnSpc>
                <a:spcPct val="100000"/>
              </a:lnSpc>
              <a:spcBef>
                <a:spcPct val="20000"/>
              </a:spcBef>
              <a:buClr>
                <a:srgbClr val="000000">
                  <a:alpha val="100000"/>
                </a:srgbClr>
              </a:buClr>
              <a:buSzPct val="100000"/>
              <a:buNone/>
              <a:defRPr/>
            </a:pPr>
            <a:r>
              <a:rPr kumimoji="1" lang="en-US" altLang="ko-KR" sz="1200" i="0" baseline="0" dirty="0">
                <a:solidFill>
                  <a:schemeClr val="tx1"/>
                </a:solidFill>
                <a:latin typeface="돋움"/>
                <a:ea typeface="돋움"/>
              </a:rPr>
              <a:t>    </a:t>
            </a:r>
            <a:r>
              <a:rPr kumimoji="1" lang="en-US" altLang="ko-KR" sz="1200" i="0" baseline="0" dirty="0" err="1">
                <a:solidFill>
                  <a:schemeClr val="tx1"/>
                </a:solidFill>
                <a:latin typeface="돋움"/>
                <a:ea typeface="돋움"/>
              </a:rPr>
              <a:t>normalized_image_array</a:t>
            </a:r>
            <a:r>
              <a:rPr kumimoji="1" lang="en-US" altLang="ko-KR" sz="1200" i="0" baseline="0" dirty="0">
                <a:solidFill>
                  <a:schemeClr val="tx1"/>
                </a:solidFill>
                <a:latin typeface="돋움"/>
                <a:ea typeface="돋움"/>
              </a:rPr>
              <a:t> = (</a:t>
            </a:r>
            <a:r>
              <a:rPr kumimoji="1" lang="en-US" altLang="ko-KR" sz="1200" i="0" baseline="0" dirty="0" err="1">
                <a:solidFill>
                  <a:schemeClr val="tx1"/>
                </a:solidFill>
                <a:latin typeface="돋움"/>
                <a:ea typeface="돋움"/>
              </a:rPr>
              <a:t>image_array.astype</a:t>
            </a:r>
            <a:r>
              <a:rPr kumimoji="1" lang="en-US" altLang="ko-KR" sz="1200" i="0" baseline="0" dirty="0">
                <a:solidFill>
                  <a:schemeClr val="tx1"/>
                </a:solidFill>
                <a:latin typeface="돋움"/>
                <a:ea typeface="돋움"/>
              </a:rPr>
              <a:t>(np.float32) / 127.0) - 1</a:t>
            </a:r>
          </a:p>
          <a:p>
            <a:pPr marL="0" lvl="0" indent="0" algn="l" defTabSz="912932">
              <a:lnSpc>
                <a:spcPct val="100000"/>
              </a:lnSpc>
              <a:spcBef>
                <a:spcPct val="20000"/>
              </a:spcBef>
              <a:buClr>
                <a:srgbClr val="000000">
                  <a:alpha val="100000"/>
                </a:srgbClr>
              </a:buClr>
              <a:buSzPct val="100000"/>
              <a:buNone/>
              <a:defRPr/>
            </a:pPr>
            <a:r>
              <a:rPr kumimoji="1" lang="en-US" altLang="ko-KR" sz="1200" i="0" baseline="0" dirty="0">
                <a:solidFill>
                  <a:schemeClr val="tx1"/>
                </a:solidFill>
                <a:latin typeface="돋움"/>
                <a:ea typeface="돋움"/>
              </a:rPr>
              <a:t>   </a:t>
            </a:r>
            <a:r>
              <a:rPr kumimoji="1" lang="en-US" altLang="ko-KR" sz="1200" b="1" i="0" baseline="0" dirty="0">
                <a:solidFill>
                  <a:srgbClr val="008000"/>
                </a:solidFill>
                <a:latin typeface="돋움"/>
                <a:ea typeface="돋움"/>
              </a:rPr>
              <a:t> # </a:t>
            </a:r>
            <a:r>
              <a:rPr kumimoji="1" lang="en-US" altLang="ko-KR" sz="1200" b="1" i="0" baseline="0" dirty="0" err="1">
                <a:solidFill>
                  <a:srgbClr val="008000"/>
                </a:solidFill>
                <a:latin typeface="돋움"/>
                <a:ea typeface="돋움"/>
              </a:rPr>
              <a:t>이미지를</a:t>
            </a:r>
            <a:r>
              <a:rPr kumimoji="1" lang="en-US" altLang="ko-KR" sz="1200" b="1" i="0" baseline="0" dirty="0">
                <a:solidFill>
                  <a:srgbClr val="008000"/>
                </a:solidFill>
                <a:latin typeface="돋움"/>
                <a:ea typeface="돋움"/>
              </a:rPr>
              <a:t> </a:t>
            </a:r>
            <a:r>
              <a:rPr kumimoji="1" lang="en-US" altLang="ko-KR" sz="1200" b="1" i="0" baseline="0" dirty="0" err="1">
                <a:solidFill>
                  <a:srgbClr val="008000"/>
                </a:solidFill>
                <a:latin typeface="돋움"/>
                <a:ea typeface="돋움"/>
              </a:rPr>
              <a:t>배열에</a:t>
            </a:r>
            <a:r>
              <a:rPr kumimoji="1" lang="en-US" altLang="ko-KR" sz="1200" b="1" i="0" baseline="0" dirty="0">
                <a:solidFill>
                  <a:srgbClr val="008000"/>
                </a:solidFill>
                <a:latin typeface="돋움"/>
                <a:ea typeface="돋움"/>
              </a:rPr>
              <a:t> </a:t>
            </a:r>
            <a:r>
              <a:rPr kumimoji="1" lang="en-US" altLang="ko-KR" sz="1200" b="1" i="0" baseline="0" dirty="0" err="1">
                <a:solidFill>
                  <a:srgbClr val="008000"/>
                </a:solidFill>
                <a:latin typeface="돋움"/>
                <a:ea typeface="돋움"/>
              </a:rPr>
              <a:t>로드</a:t>
            </a:r>
            <a:endParaRPr kumimoji="1" lang="en-US" altLang="ko-KR" sz="1200" i="0" baseline="0" dirty="0">
              <a:solidFill>
                <a:schemeClr val="tx1"/>
              </a:solidFill>
              <a:latin typeface="돋움"/>
              <a:ea typeface="돋움"/>
            </a:endParaRPr>
          </a:p>
          <a:p>
            <a:pPr marL="0" lvl="0" indent="0" algn="l" defTabSz="912932">
              <a:lnSpc>
                <a:spcPct val="100000"/>
              </a:lnSpc>
              <a:spcBef>
                <a:spcPct val="20000"/>
              </a:spcBef>
              <a:buClr>
                <a:srgbClr val="000000">
                  <a:alpha val="100000"/>
                </a:srgbClr>
              </a:buClr>
              <a:buSzPct val="100000"/>
              <a:buNone/>
              <a:defRPr/>
            </a:pPr>
            <a:r>
              <a:rPr kumimoji="1" lang="en-US" altLang="ko-KR" sz="1200" i="0" baseline="0" dirty="0">
                <a:solidFill>
                  <a:schemeClr val="tx1"/>
                </a:solidFill>
                <a:latin typeface="돋움"/>
                <a:ea typeface="돋움"/>
              </a:rPr>
              <a:t>    data[0] = </a:t>
            </a:r>
            <a:r>
              <a:rPr kumimoji="1" lang="en-US" altLang="ko-KR" sz="1200" i="0" baseline="0" dirty="0" err="1">
                <a:solidFill>
                  <a:schemeClr val="tx1"/>
                </a:solidFill>
                <a:latin typeface="돋움"/>
                <a:ea typeface="돋움"/>
              </a:rPr>
              <a:t>normalized_image_array</a:t>
            </a:r>
            <a:endParaRPr kumimoji="1" lang="en-US" altLang="ko-KR" sz="1200" i="0" baseline="0" dirty="0">
              <a:solidFill>
                <a:schemeClr val="tx1"/>
              </a:solidFill>
              <a:latin typeface="돋움"/>
              <a:ea typeface="돋움"/>
            </a:endParaRPr>
          </a:p>
          <a:p>
            <a:pPr marL="0" lvl="0" indent="0" algn="l" defTabSz="912932">
              <a:lnSpc>
                <a:spcPct val="100000"/>
              </a:lnSpc>
              <a:spcBef>
                <a:spcPct val="20000"/>
              </a:spcBef>
              <a:buClr>
                <a:srgbClr val="000000">
                  <a:alpha val="100000"/>
                </a:srgbClr>
              </a:buClr>
              <a:buSzPct val="100000"/>
              <a:buNone/>
              <a:defRPr/>
            </a:pPr>
            <a:endParaRPr kumimoji="1" lang="en-US" altLang="ko-KR" sz="1200" i="0" baseline="0" dirty="0">
              <a:solidFill>
                <a:schemeClr val="tx1"/>
              </a:solidFill>
              <a:latin typeface="돋움"/>
              <a:ea typeface="돋움"/>
            </a:endParaRPr>
          </a:p>
          <a:p>
            <a:pPr marL="0" lvl="0" indent="0" algn="l" defTabSz="912932">
              <a:lnSpc>
                <a:spcPct val="100000"/>
              </a:lnSpc>
              <a:spcBef>
                <a:spcPct val="20000"/>
              </a:spcBef>
              <a:buClr>
                <a:srgbClr val="000000">
                  <a:alpha val="100000"/>
                </a:srgbClr>
              </a:buClr>
              <a:buSzPct val="100000"/>
              <a:buNone/>
              <a:defRPr/>
            </a:pPr>
            <a:r>
              <a:rPr kumimoji="1" lang="en-US" altLang="ko-KR" sz="1200" i="0" baseline="0" dirty="0">
                <a:solidFill>
                  <a:schemeClr val="tx1"/>
                </a:solidFill>
                <a:latin typeface="돋움"/>
                <a:ea typeface="돋움"/>
              </a:rPr>
              <a:t>    </a:t>
            </a:r>
            <a:r>
              <a:rPr kumimoji="1" lang="en-US" altLang="ko-KR" sz="1200" b="1" i="0" baseline="0" dirty="0">
                <a:solidFill>
                  <a:srgbClr val="008000"/>
                </a:solidFill>
                <a:latin typeface="돋움"/>
                <a:ea typeface="돋움"/>
              </a:rPr>
              <a:t># run</a:t>
            </a:r>
          </a:p>
          <a:p>
            <a:pPr marL="0" lvl="0" indent="0" defTabSz="912932">
              <a:lnSpc>
                <a:spcPct val="100000"/>
              </a:lnSpc>
              <a:spcBef>
                <a:spcPct val="20000"/>
              </a:spcBef>
              <a:buClr>
                <a:srgbClr val="000000">
                  <a:alpha val="100000"/>
                </a:srgbClr>
              </a:buClr>
              <a:buSzPct val="100000"/>
              <a:buNone/>
              <a:defRPr/>
            </a:pPr>
            <a:r>
              <a:rPr kumimoji="1" lang="en-US" altLang="ko-KR" sz="1200" i="0" baseline="0" dirty="0">
                <a:solidFill>
                  <a:schemeClr val="tx1"/>
                </a:solidFill>
                <a:latin typeface="돋움"/>
                <a:ea typeface="돋움"/>
              </a:rPr>
              <a:t>    </a:t>
            </a:r>
            <a:r>
              <a:rPr kumimoji="1" lang="en-US" altLang="ko-KR" sz="1200" b="1" i="0" baseline="0" dirty="0">
                <a:solidFill>
                  <a:srgbClr val="0000FF"/>
                </a:solidFill>
                <a:latin typeface="돋움"/>
                <a:ea typeface="돋움"/>
              </a:rPr>
              <a:t>prediction = </a:t>
            </a:r>
            <a:r>
              <a:rPr kumimoji="1" lang="en-US" altLang="ko-KR" sz="1200" b="1" i="0" baseline="0" dirty="0" err="1">
                <a:solidFill>
                  <a:srgbClr val="0000FF"/>
                </a:solidFill>
                <a:latin typeface="돋움"/>
                <a:ea typeface="돋움"/>
              </a:rPr>
              <a:t>model.predict</a:t>
            </a:r>
            <a:r>
              <a:rPr kumimoji="1" lang="en-US" altLang="ko-KR" sz="1200" b="1" i="0" baseline="0" dirty="0">
                <a:solidFill>
                  <a:srgbClr val="0000FF"/>
                </a:solidFill>
                <a:latin typeface="돋움"/>
                <a:ea typeface="돋움"/>
              </a:rPr>
              <a:t>(data)</a:t>
            </a:r>
            <a:r>
              <a:rPr kumimoji="1" lang="en-US" altLang="ko-KR" sz="1200" b="1" i="0" baseline="0" dirty="0">
                <a:solidFill>
                  <a:schemeClr val="tx1"/>
                </a:solidFill>
                <a:latin typeface="돋움"/>
                <a:ea typeface="돋움"/>
              </a:rPr>
              <a:t> </a:t>
            </a:r>
            <a:r>
              <a:rPr kumimoji="1" lang="en-US" altLang="ko-KR" sz="1200" i="0" baseline="0" dirty="0">
                <a:solidFill>
                  <a:schemeClr val="tx1"/>
                </a:solidFill>
                <a:latin typeface="돋움"/>
                <a:ea typeface="돋움"/>
              </a:rPr>
              <a:t>       </a:t>
            </a:r>
            <a:r>
              <a:rPr kumimoji="1" lang="en-US" altLang="ko-KR" sz="1200" b="1" i="0" baseline="0" dirty="0">
                <a:solidFill>
                  <a:srgbClr val="008000"/>
                </a:solidFill>
                <a:latin typeface="돋움"/>
                <a:ea typeface="돋움"/>
              </a:rPr>
              <a:t># </a:t>
            </a:r>
            <a:r>
              <a:rPr kumimoji="1" lang="en-US" altLang="ko-KR" sz="1200" b="1" i="0" baseline="0" dirty="0" err="1">
                <a:solidFill>
                  <a:srgbClr val="008000"/>
                </a:solidFill>
                <a:latin typeface="돋움"/>
                <a:ea typeface="돋움"/>
              </a:rPr>
              <a:t>prediction에</a:t>
            </a:r>
            <a:r>
              <a:rPr kumimoji="1" lang="en-US" altLang="ko-KR" sz="1200" b="1" i="0" baseline="0" dirty="0">
                <a:solidFill>
                  <a:srgbClr val="008000"/>
                </a:solidFill>
                <a:latin typeface="돋움"/>
                <a:ea typeface="돋움"/>
              </a:rPr>
              <a:t> </a:t>
            </a:r>
            <a:r>
              <a:rPr kumimoji="1" lang="en-US" altLang="ko-KR" sz="1200" b="1" i="0" baseline="0" dirty="0" err="1">
                <a:solidFill>
                  <a:srgbClr val="008000"/>
                </a:solidFill>
                <a:latin typeface="돋움"/>
                <a:ea typeface="돋움"/>
              </a:rPr>
              <a:t>전체의</a:t>
            </a:r>
            <a:r>
              <a:rPr kumimoji="1" lang="en-US" altLang="ko-KR" sz="1200" b="1" i="0" baseline="0" dirty="0">
                <a:solidFill>
                  <a:srgbClr val="008000"/>
                </a:solidFill>
                <a:latin typeface="돋움"/>
                <a:ea typeface="돋움"/>
              </a:rPr>
              <a:t> acc </a:t>
            </a:r>
            <a:r>
              <a:rPr kumimoji="1" lang="en-US" altLang="ko-KR" sz="1200" b="1" i="0" baseline="0" dirty="0" err="1">
                <a:solidFill>
                  <a:srgbClr val="008000"/>
                </a:solidFill>
                <a:latin typeface="돋움"/>
                <a:ea typeface="돋움"/>
              </a:rPr>
              <a:t>값이</a:t>
            </a:r>
            <a:r>
              <a:rPr kumimoji="1" lang="en-US" altLang="ko-KR" sz="1200" b="1" i="0" baseline="0" dirty="0">
                <a:solidFill>
                  <a:srgbClr val="008000"/>
                </a:solidFill>
                <a:latin typeface="돋움"/>
                <a:ea typeface="돋움"/>
              </a:rPr>
              <a:t> </a:t>
            </a:r>
            <a:r>
              <a:rPr kumimoji="1" lang="en-US" altLang="ko-KR" sz="1200" b="1" i="0" baseline="0" dirty="0" err="1">
                <a:solidFill>
                  <a:srgbClr val="008000"/>
                </a:solidFill>
                <a:latin typeface="돋움"/>
                <a:ea typeface="돋움"/>
              </a:rPr>
              <a:t>들어감</a:t>
            </a:r>
            <a:endParaRPr kumimoji="1" lang="en-US" altLang="ko-KR" sz="1200" i="0" baseline="0" dirty="0">
              <a:solidFill>
                <a:schemeClr val="tx1"/>
              </a:solidFill>
              <a:latin typeface="돋움"/>
              <a:ea typeface="돋움"/>
            </a:endParaRPr>
          </a:p>
          <a:p>
            <a:pPr marL="0" lvl="0" indent="0" algn="l" defTabSz="912932">
              <a:lnSpc>
                <a:spcPct val="100000"/>
              </a:lnSpc>
              <a:spcBef>
                <a:spcPct val="20000"/>
              </a:spcBef>
              <a:buClr>
                <a:srgbClr val="000000">
                  <a:alpha val="100000"/>
                </a:srgbClr>
              </a:buClr>
              <a:buSzPct val="100000"/>
              <a:buNone/>
              <a:defRPr/>
            </a:pPr>
            <a:r>
              <a:rPr kumimoji="1" lang="en-US" altLang="ko-KR" sz="1200" i="0" baseline="0" dirty="0">
                <a:solidFill>
                  <a:schemeClr val="tx1"/>
                </a:solidFill>
                <a:latin typeface="돋움"/>
                <a:ea typeface="돋움"/>
              </a:rPr>
              <a:t>    </a:t>
            </a:r>
            <a:r>
              <a:rPr kumimoji="1" lang="en-US" altLang="ko-KR" sz="1200" i="0" baseline="0" dirty="0" err="1">
                <a:solidFill>
                  <a:schemeClr val="tx1"/>
                </a:solidFill>
                <a:latin typeface="돋움"/>
                <a:ea typeface="돋움"/>
              </a:rPr>
              <a:t>analyze_image</a:t>
            </a:r>
            <a:r>
              <a:rPr kumimoji="1" lang="en-US" altLang="ko-KR" sz="1200" i="0" baseline="0" dirty="0">
                <a:solidFill>
                  <a:schemeClr val="tx1"/>
                </a:solidFill>
                <a:latin typeface="돋움"/>
                <a:ea typeface="돋움"/>
              </a:rPr>
              <a:t> = prediction[0].</a:t>
            </a:r>
            <a:r>
              <a:rPr kumimoji="1" lang="en-US" altLang="ko-KR" sz="1200" i="0" baseline="0" dirty="0" err="1">
                <a:solidFill>
                  <a:schemeClr val="tx1"/>
                </a:solidFill>
                <a:latin typeface="돋움"/>
                <a:ea typeface="돋움"/>
              </a:rPr>
              <a:t>tolist</a:t>
            </a:r>
            <a:r>
              <a:rPr kumimoji="1" lang="en-US" altLang="ko-KR" sz="1200" i="0" baseline="0" dirty="0">
                <a:solidFill>
                  <a:schemeClr val="tx1"/>
                </a:solidFill>
                <a:latin typeface="돋움"/>
                <a:ea typeface="돋움"/>
              </a:rPr>
              <a:t>()</a:t>
            </a:r>
            <a:r>
              <a:rPr kumimoji="1" lang="ko-KR" altLang="en-US" sz="1200" i="0" baseline="0" dirty="0">
                <a:solidFill>
                  <a:schemeClr val="tx1"/>
                </a:solidFill>
                <a:latin typeface="돋움"/>
                <a:ea typeface="돋움"/>
              </a:rPr>
              <a:t>   </a:t>
            </a:r>
            <a:r>
              <a:rPr kumimoji="1" lang="ko-KR" altLang="en-US" sz="1200" b="1" i="0" baseline="0" dirty="0">
                <a:solidFill>
                  <a:srgbClr val="008000"/>
                </a:solidFill>
                <a:latin typeface="돋움"/>
                <a:ea typeface="돋움"/>
              </a:rPr>
              <a:t> </a:t>
            </a:r>
            <a:r>
              <a:rPr kumimoji="1" lang="en-US" altLang="ko-KR" sz="1200" b="1" i="0" baseline="0" dirty="0">
                <a:solidFill>
                  <a:srgbClr val="008000"/>
                </a:solidFill>
                <a:latin typeface="돋움"/>
                <a:ea typeface="돋움"/>
              </a:rPr>
              <a:t>#</a:t>
            </a:r>
            <a:r>
              <a:rPr kumimoji="1" lang="ko-KR" altLang="en-US" sz="1200" b="1" i="0" baseline="0" dirty="0">
                <a:solidFill>
                  <a:srgbClr val="008000"/>
                </a:solidFill>
                <a:latin typeface="돋움"/>
                <a:ea typeface="돋움"/>
              </a:rPr>
              <a:t> 배열로 </a:t>
            </a:r>
            <a:r>
              <a:rPr kumimoji="1" lang="ko-KR" altLang="en-US" sz="1200" b="1" i="0" baseline="0" dirty="0" err="1">
                <a:solidFill>
                  <a:srgbClr val="008000"/>
                </a:solidFill>
                <a:latin typeface="돋움"/>
                <a:ea typeface="돋움"/>
              </a:rPr>
              <a:t>변환후</a:t>
            </a:r>
            <a:r>
              <a:rPr kumimoji="1" lang="ko-KR" altLang="en-US" sz="1200" b="1" i="0" baseline="0" dirty="0">
                <a:solidFill>
                  <a:srgbClr val="008000"/>
                </a:solidFill>
                <a:latin typeface="돋움"/>
                <a:ea typeface="돋움"/>
              </a:rPr>
              <a:t> </a:t>
            </a:r>
            <a:r>
              <a:rPr kumimoji="1" lang="en-US" altLang="ko-KR" sz="1200" b="1" i="0" baseline="0" dirty="0">
                <a:solidFill>
                  <a:srgbClr val="008000"/>
                </a:solidFill>
                <a:latin typeface="돋움"/>
                <a:ea typeface="돋움"/>
              </a:rPr>
              <a:t>max</a:t>
            </a:r>
            <a:r>
              <a:rPr kumimoji="1" lang="ko-KR" altLang="en-US" sz="1200" b="1" i="0" baseline="0" dirty="0">
                <a:solidFill>
                  <a:srgbClr val="008000"/>
                </a:solidFill>
                <a:latin typeface="돋움"/>
                <a:ea typeface="돋움"/>
              </a:rPr>
              <a:t>값을 출력</a:t>
            </a:r>
            <a:endParaRPr kumimoji="1" lang="ko-KR" altLang="en-US" sz="1200" i="0" baseline="0" dirty="0">
              <a:solidFill>
                <a:schemeClr val="tx1"/>
              </a:solidFill>
              <a:latin typeface="돋움"/>
              <a:ea typeface="돋움"/>
            </a:endParaRPr>
          </a:p>
          <a:p>
            <a:pPr marL="0" lvl="0" indent="0" algn="l" defTabSz="912932">
              <a:lnSpc>
                <a:spcPct val="100000"/>
              </a:lnSpc>
              <a:spcBef>
                <a:spcPct val="20000"/>
              </a:spcBef>
              <a:buClr>
                <a:srgbClr val="000000">
                  <a:alpha val="100000"/>
                </a:srgbClr>
              </a:buClr>
              <a:buSzPct val="100000"/>
              <a:buNone/>
              <a:defRPr/>
            </a:pPr>
            <a:r>
              <a:rPr kumimoji="1" lang="en-US" altLang="ko-KR" sz="1200" i="0" baseline="0" dirty="0">
                <a:solidFill>
                  <a:schemeClr val="tx1"/>
                </a:solidFill>
                <a:latin typeface="돋움"/>
                <a:ea typeface="돋움"/>
              </a:rPr>
              <a:t>    </a:t>
            </a:r>
            <a:r>
              <a:rPr kumimoji="1" lang="en-US" altLang="ko-KR" sz="1200" i="0" baseline="0" dirty="0" err="1">
                <a:solidFill>
                  <a:schemeClr val="tx1"/>
                </a:solidFill>
                <a:latin typeface="돋움"/>
                <a:ea typeface="돋움"/>
              </a:rPr>
              <a:t>res_score</a:t>
            </a:r>
            <a:r>
              <a:rPr kumimoji="1" lang="en-US" altLang="ko-KR" sz="1200" i="0" baseline="0" dirty="0">
                <a:solidFill>
                  <a:schemeClr val="tx1"/>
                </a:solidFill>
                <a:latin typeface="돋움"/>
                <a:ea typeface="돋움"/>
              </a:rPr>
              <a:t>=max(</a:t>
            </a:r>
            <a:r>
              <a:rPr kumimoji="1" lang="en-US" altLang="ko-KR" sz="1200" i="0" baseline="0" dirty="0" err="1">
                <a:solidFill>
                  <a:schemeClr val="tx1"/>
                </a:solidFill>
                <a:latin typeface="돋움"/>
                <a:ea typeface="돋움"/>
              </a:rPr>
              <a:t>analyze_image</a:t>
            </a:r>
            <a:r>
              <a:rPr kumimoji="1" lang="en-US" altLang="ko-KR" sz="1200" i="0" baseline="0" dirty="0">
                <a:solidFill>
                  <a:schemeClr val="tx1"/>
                </a:solidFill>
                <a:latin typeface="돋움"/>
                <a:ea typeface="돋움"/>
              </a:rPr>
              <a:t>)</a:t>
            </a:r>
          </a:p>
          <a:p>
            <a:pPr marL="0" lvl="0" indent="0" algn="l" defTabSz="912932">
              <a:lnSpc>
                <a:spcPct val="100000"/>
              </a:lnSpc>
              <a:spcBef>
                <a:spcPct val="20000"/>
              </a:spcBef>
              <a:buClr>
                <a:srgbClr val="000000">
                  <a:alpha val="100000"/>
                </a:srgbClr>
              </a:buClr>
              <a:buSzPct val="100000"/>
              <a:buNone/>
              <a:defRPr/>
            </a:pPr>
            <a:r>
              <a:rPr kumimoji="1" lang="en-US" altLang="ko-KR" sz="1200" i="0" baseline="0" dirty="0">
                <a:solidFill>
                  <a:schemeClr val="tx1"/>
                </a:solidFill>
                <a:latin typeface="돋움"/>
                <a:ea typeface="돋움"/>
              </a:rPr>
              <a:t>    </a:t>
            </a:r>
            <a:r>
              <a:rPr kumimoji="1" lang="en-US" altLang="ko-KR" sz="1200" i="0" baseline="0" dirty="0" err="1">
                <a:solidFill>
                  <a:schemeClr val="tx1"/>
                </a:solidFill>
                <a:latin typeface="돋움"/>
                <a:ea typeface="돋움"/>
              </a:rPr>
              <a:t>res_index</a:t>
            </a:r>
            <a:r>
              <a:rPr kumimoji="1" lang="en-US" altLang="ko-KR" sz="1200" i="0" baseline="0" dirty="0">
                <a:solidFill>
                  <a:schemeClr val="tx1"/>
                </a:solidFill>
                <a:latin typeface="돋움"/>
                <a:ea typeface="돋움"/>
              </a:rPr>
              <a:t>=</a:t>
            </a:r>
            <a:r>
              <a:rPr kumimoji="1" lang="en-US" altLang="ko-KR" sz="1200" i="0" baseline="0" dirty="0" err="1">
                <a:solidFill>
                  <a:schemeClr val="tx1"/>
                </a:solidFill>
                <a:latin typeface="돋움"/>
                <a:ea typeface="돋움"/>
              </a:rPr>
              <a:t>analyze_image.index</a:t>
            </a:r>
            <a:r>
              <a:rPr kumimoji="1" lang="en-US" altLang="ko-KR" sz="1200" i="0" baseline="0" dirty="0">
                <a:solidFill>
                  <a:schemeClr val="tx1"/>
                </a:solidFill>
                <a:latin typeface="돋움"/>
                <a:ea typeface="돋움"/>
              </a:rPr>
              <a:t>(</a:t>
            </a:r>
            <a:r>
              <a:rPr kumimoji="1" lang="en-US" altLang="ko-KR" sz="1200" i="0" baseline="0" dirty="0" err="1">
                <a:solidFill>
                  <a:schemeClr val="tx1"/>
                </a:solidFill>
                <a:latin typeface="돋움"/>
                <a:ea typeface="돋움"/>
              </a:rPr>
              <a:t>res_score</a:t>
            </a:r>
            <a:r>
              <a:rPr kumimoji="1" lang="en-US" altLang="ko-KR" sz="1200" i="0" baseline="0" dirty="0">
                <a:solidFill>
                  <a:schemeClr val="tx1"/>
                </a:solidFill>
                <a:latin typeface="돋움"/>
                <a:ea typeface="돋움"/>
              </a:rPr>
              <a:t>)</a:t>
            </a:r>
          </a:p>
        </p:txBody>
      </p:sp>
      <p:cxnSp>
        <p:nvCxnSpPr>
          <p:cNvPr id="4104" name="직선 화살표 연결선 4103"/>
          <p:cNvCxnSpPr/>
          <p:nvPr/>
        </p:nvCxnSpPr>
        <p:spPr>
          <a:xfrm flipV="1">
            <a:off x="3358974" y="4437378"/>
            <a:ext cx="3457296" cy="93635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tailEnd type="arrow"/>
          </a:ln>
          <a:effectLst/>
        </p:spPr>
      </p:cxnSp>
      <p:pic>
        <p:nvPicPr>
          <p:cNvPr id="4105" name="그림 410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75406" y="3255642"/>
            <a:ext cx="4838700" cy="1495425"/>
          </a:xfrm>
          <a:prstGeom prst="rect">
            <a:avLst/>
          </a:prstGeom>
        </p:spPr>
      </p:pic>
      <p:pic>
        <p:nvPicPr>
          <p:cNvPr id="4106" name="그림 410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66883" y="4607013"/>
            <a:ext cx="1619250" cy="190500"/>
          </a:xfrm>
          <a:prstGeom prst="rect">
            <a:avLst/>
          </a:prstGeom>
        </p:spPr>
      </p:pic>
      <p:pic>
        <p:nvPicPr>
          <p:cNvPr id="4107" name="그림 410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331518" y="5805891"/>
            <a:ext cx="853264" cy="389534"/>
          </a:xfrm>
          <a:prstGeom prst="rect">
            <a:avLst/>
          </a:prstGeom>
        </p:spPr>
      </p:pic>
      <p:sp>
        <p:nvSpPr>
          <p:cNvPr id="4108" name="타원 4107"/>
          <p:cNvSpPr/>
          <p:nvPr/>
        </p:nvSpPr>
        <p:spPr>
          <a:xfrm>
            <a:off x="8688663" y="4005216"/>
            <a:ext cx="1368822" cy="288108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marR="0" indent="0" defTabSz="914400" rtl="0" eaLnBrk="0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1200" b="0" i="0" u="none" strike="noStrike" cap="none" normalizeH="0" baseline="0">
              <a:solidFill>
                <a:schemeClr val="tx1"/>
              </a:solidFill>
              <a:effectLst/>
              <a:latin typeface="Arial"/>
              <a:cs typeface="Arial"/>
            </a:endParaRPr>
          </a:p>
        </p:txBody>
      </p:sp>
      <p:cxnSp>
        <p:nvCxnSpPr>
          <p:cNvPr id="4109" name="직선 화살표 연결선 4108"/>
          <p:cNvCxnSpPr>
            <a:stCxn id="4108" idx="3"/>
            <a:endCxn id="4107" idx="3"/>
          </p:cNvCxnSpPr>
          <p:nvPr/>
        </p:nvCxnSpPr>
        <p:spPr>
          <a:xfrm rot="5400000">
            <a:off x="7662189" y="4773725"/>
            <a:ext cx="1749526" cy="70433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tailEnd type="arrow"/>
          </a:ln>
          <a:effectLst/>
        </p:spPr>
      </p:cxnSp>
      <p:sp>
        <p:nvSpPr>
          <p:cNvPr id="4110" name="TextBox 4109"/>
          <p:cNvSpPr txBox="1"/>
          <p:nvPr/>
        </p:nvSpPr>
        <p:spPr>
          <a:xfrm>
            <a:off x="8616945" y="5151021"/>
            <a:ext cx="2313945" cy="366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/>
              <a:t>max(analyze_image)</a:t>
            </a:r>
          </a:p>
        </p:txBody>
      </p:sp>
      <p:pic>
        <p:nvPicPr>
          <p:cNvPr id="4111" name="그림 41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057485" y="5661837"/>
            <a:ext cx="1069158" cy="899657"/>
          </a:xfrm>
          <a:prstGeom prst="rect">
            <a:avLst/>
          </a:prstGeom>
        </p:spPr>
      </p:pic>
      <p:sp>
        <p:nvSpPr>
          <p:cNvPr id="4112" name="TextBox 4111"/>
          <p:cNvSpPr txBox="1"/>
          <p:nvPr/>
        </p:nvSpPr>
        <p:spPr>
          <a:xfrm>
            <a:off x="9193161" y="5697170"/>
            <a:ext cx="801378" cy="8216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/>
              <a:t>정답수</a:t>
            </a:r>
          </a:p>
          <a:p>
            <a:pPr>
              <a:defRPr/>
            </a:pPr>
            <a:r>
              <a:rPr lang="ko-KR" altLang="en-US" sz="1600" b="1"/>
              <a:t>오답수</a:t>
            </a:r>
          </a:p>
          <a:p>
            <a:pPr>
              <a:defRPr/>
            </a:pPr>
            <a:r>
              <a:rPr lang="ko-KR" altLang="en-US" sz="1600" b="1"/>
              <a:t>정답률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제목 및 내용">
  <a:themeElements>
    <a:clrScheme name="">
      <a:dk1>
        <a:srgbClr val="000000"/>
      </a:dk1>
      <a:lt1>
        <a:srgbClr val="FFFFFF"/>
      </a:lt1>
      <a:dk2>
        <a:srgbClr val="000000"/>
      </a:dk2>
      <a:lt2>
        <a:srgbClr val="E3DCC1"/>
      </a:lt2>
      <a:accent1>
        <a:srgbClr val="315F97"/>
      </a:accent1>
      <a:accent2>
        <a:srgbClr val="C75252"/>
      </a:accent2>
      <a:accent3>
        <a:srgbClr val="FFFFFF"/>
      </a:accent3>
      <a:accent4>
        <a:srgbClr val="000000"/>
      </a:accent4>
      <a:accent5>
        <a:srgbClr val="ADB6C9"/>
      </a:accent5>
      <a:accent6>
        <a:srgbClr val="B44949"/>
      </a:accent6>
      <a:hlink>
        <a:srgbClr val="0000FF"/>
      </a:hlink>
      <a:folHlink>
        <a:srgbClr val="800080"/>
      </a:folHlink>
    </a:clrScheme>
    <a:fontScheme name="제목 및 내용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1" hangingPunct="0">
          <a:lnSpc>
            <a:spcPct val="100000"/>
          </a:lnSpc>
          <a:spcBef>
            <a:spcPct val="30000"/>
          </a:spcBef>
          <a:spcAft>
            <a:spcPct val="0"/>
          </a:spcAft>
          <a:buClrTx/>
          <a:buFontTx/>
          <a:buNone/>
          <a:defRPr kumimoji="1" lang="ko-KR" altLang="en-US" sz="1200" b="0" i="0" u="none" strike="noStrike" cap="none" normalizeH="0" baseline="0" smtClean="0">
            <a:solidFill>
              <a:schemeClr val="tx1"/>
            </a:solidFill>
            <a:effectLst/>
            <a:latin typeface="Arial"/>
            <a:cs typeface="Arial"/>
          </a:defRPr>
        </a:defPPr>
      </a:lstStyle>
    </a:spDef>
    <a:lnDef>
      <a:spPr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1" hangingPunct="0">
          <a:lnSpc>
            <a:spcPct val="100000"/>
          </a:lnSpc>
          <a:spcBef>
            <a:spcPct val="30000"/>
          </a:spcBef>
          <a:spcAft>
            <a:spcPct val="0"/>
          </a:spcAft>
          <a:buClrTx/>
          <a:buFontTx/>
          <a:buNone/>
          <a:defRPr kumimoji="1" lang="ko-KR" altLang="en-US" sz="1200" b="0" i="0" u="none" strike="noStrike" cap="none" normalizeH="0" baseline="0" smtClean="0">
            <a:solidFill>
              <a:schemeClr val="tx1"/>
            </a:solidFill>
            <a:effectLst/>
            <a:latin typeface="Arial"/>
            <a:cs typeface="Arial"/>
          </a:defRPr>
        </a:defPPr>
      </a:lst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944</Words>
  <Application>Microsoft Office PowerPoint</Application>
  <PresentationFormat>사용자 지정</PresentationFormat>
  <Paragraphs>188</Paragraphs>
  <Slides>12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Noto Sans KR</vt:lpstr>
      <vt:lpstr>굴림</vt:lpstr>
      <vt:lpstr>돋움</vt:lpstr>
      <vt:lpstr>야놀자 야체 B</vt:lpstr>
      <vt:lpstr>함초롬돋움</vt:lpstr>
      <vt:lpstr>Arial</vt:lpstr>
      <vt:lpstr>Times New Roman</vt:lpstr>
      <vt:lpstr>Wingdings</vt:lpstr>
      <vt:lpstr>제목 및 내용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황지원</dc:creator>
  <cp:lastModifiedBy>sslab</cp:lastModifiedBy>
  <cp:revision>367</cp:revision>
  <dcterms:created xsi:type="dcterms:W3CDTF">2015-12-02T08:34:04Z</dcterms:created>
  <dcterms:modified xsi:type="dcterms:W3CDTF">2021-08-17T04:57:39Z</dcterms:modified>
  <cp:version>0906.0100.01</cp:version>
</cp:coreProperties>
</file>